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9"/>
  </p:notesMasterIdLst>
  <p:handoutMasterIdLst>
    <p:handoutMasterId r:id="rId40"/>
  </p:handoutMasterIdLst>
  <p:sldIdLst>
    <p:sldId id="256" r:id="rId2"/>
    <p:sldId id="257" r:id="rId3"/>
    <p:sldId id="291" r:id="rId4"/>
    <p:sldId id="292" r:id="rId5"/>
    <p:sldId id="293" r:id="rId6"/>
    <p:sldId id="294" r:id="rId7"/>
    <p:sldId id="295" r:id="rId8"/>
    <p:sldId id="321" r:id="rId9"/>
    <p:sldId id="322" r:id="rId10"/>
    <p:sldId id="318" r:id="rId11"/>
    <p:sldId id="296" r:id="rId12"/>
    <p:sldId id="297" r:id="rId13"/>
    <p:sldId id="298" r:id="rId14"/>
    <p:sldId id="300" r:id="rId15"/>
    <p:sldId id="301" r:id="rId16"/>
    <p:sldId id="316" r:id="rId17"/>
    <p:sldId id="317" r:id="rId18"/>
    <p:sldId id="302" r:id="rId19"/>
    <p:sldId id="303" r:id="rId20"/>
    <p:sldId id="319" r:id="rId21"/>
    <p:sldId id="304" r:id="rId22"/>
    <p:sldId id="305" r:id="rId23"/>
    <p:sldId id="306" r:id="rId24"/>
    <p:sldId id="307" r:id="rId25"/>
    <p:sldId id="308" r:id="rId26"/>
    <p:sldId id="324" r:id="rId27"/>
    <p:sldId id="309" r:id="rId28"/>
    <p:sldId id="310" r:id="rId29"/>
    <p:sldId id="325" r:id="rId30"/>
    <p:sldId id="326" r:id="rId31"/>
    <p:sldId id="311" r:id="rId32"/>
    <p:sldId id="312" r:id="rId33"/>
    <p:sldId id="313" r:id="rId34"/>
    <p:sldId id="314" r:id="rId35"/>
    <p:sldId id="323" r:id="rId36"/>
    <p:sldId id="315" r:id="rId37"/>
    <p:sldId id="320" r:id="rId3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1er Page" id="{1333EC1A-5635-4A84-B890-1B94DD79B504}">
          <p14:sldIdLst>
            <p14:sldId id="256"/>
          </p14:sldIdLst>
        </p14:section>
        <p14:section name="Introduction" id="{4ACBDCBE-3D90-4ADA-B414-37E2CAB37A8E}">
          <p14:sldIdLst>
            <p14:sldId id="257"/>
            <p14:sldId id="291"/>
            <p14:sldId id="292"/>
          </p14:sldIdLst>
        </p14:section>
        <p14:section name="Définitions" id="{9D200AB3-F134-4A3F-BC73-79D3F6FC2923}">
          <p14:sldIdLst>
            <p14:sldId id="293"/>
            <p14:sldId id="294"/>
            <p14:sldId id="295"/>
            <p14:sldId id="321"/>
            <p14:sldId id="322"/>
            <p14:sldId id="318"/>
          </p14:sldIdLst>
        </p14:section>
        <p14:section name="Le modèle relationnel" id="{1AF20A7F-F9CE-4A43-A2B0-5EE67F651EAC}">
          <p14:sldIdLst>
            <p14:sldId id="296"/>
            <p14:sldId id="297"/>
            <p14:sldId id="298"/>
          </p14:sldIdLst>
        </p14:section>
        <p14:section name="MCD" id="{5FC656E3-CA9F-4104-948E-78F69E5273F2}">
          <p14:sldIdLst>
            <p14:sldId id="300"/>
            <p14:sldId id="301"/>
            <p14:sldId id="316"/>
            <p14:sldId id="317"/>
            <p14:sldId id="302"/>
            <p14:sldId id="303"/>
            <p14:sldId id="319"/>
            <p14:sldId id="304"/>
            <p14:sldId id="305"/>
          </p14:sldIdLst>
        </p14:section>
        <p14:section name="MLD" id="{D9F89EEB-DE75-4F2D-8C1D-97DAB1A8E89D}">
          <p14:sldIdLst>
            <p14:sldId id="306"/>
            <p14:sldId id="307"/>
            <p14:sldId id="308"/>
            <p14:sldId id="324"/>
            <p14:sldId id="309"/>
            <p14:sldId id="310"/>
            <p14:sldId id="325"/>
            <p14:sldId id="326"/>
          </p14:sldIdLst>
        </p14:section>
        <p14:section name="SQL" id="{7EC54BB2-D34D-498C-9EF7-E4C67B728DD4}">
          <p14:sldIdLst>
            <p14:sldId id="311"/>
            <p14:sldId id="312"/>
            <p14:sldId id="313"/>
            <p14:sldId id="314"/>
            <p14:sldId id="323"/>
            <p14:sldId id="315"/>
            <p14:sldId id="32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88" autoAdjust="0"/>
    <p:restoredTop sz="94660"/>
  </p:normalViewPr>
  <p:slideViewPr>
    <p:cSldViewPr snapToGrid="0">
      <p:cViewPr varScale="1">
        <p:scale>
          <a:sx n="86" d="100"/>
          <a:sy n="86" d="100"/>
        </p:scale>
        <p:origin x="7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4381DE-1CE8-47AB-82C0-68B1D0DFCF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a:extLst>
              <a:ext uri="{FF2B5EF4-FFF2-40B4-BE49-F238E27FC236}">
                <a16:creationId xmlns:a16="http://schemas.microsoft.com/office/drawing/2014/main" id="{D8923412-BBD1-423D-8874-7BF783C100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EBA638-4FC0-4E0C-9BAF-9B8A2A698434}" type="datetimeFigureOut">
              <a:rPr lang="fr-FR" smtClean="0"/>
              <a:t>10/09/2023</a:t>
            </a:fld>
            <a:endParaRPr lang="fr-FR"/>
          </a:p>
        </p:txBody>
      </p:sp>
      <p:sp>
        <p:nvSpPr>
          <p:cNvPr id="4" name="Footer Placeholder 3">
            <a:extLst>
              <a:ext uri="{FF2B5EF4-FFF2-40B4-BE49-F238E27FC236}">
                <a16:creationId xmlns:a16="http://schemas.microsoft.com/office/drawing/2014/main" id="{7D40B849-8743-4CAC-833A-2E42B4194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Slide Number Placeholder 4">
            <a:extLst>
              <a:ext uri="{FF2B5EF4-FFF2-40B4-BE49-F238E27FC236}">
                <a16:creationId xmlns:a16="http://schemas.microsoft.com/office/drawing/2014/main" id="{DB280C08-F65B-41C6-B534-145C3DB785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573091-65F5-4075-B1C0-B307400B55E5}" type="slidenum">
              <a:rPr lang="fr-FR" smtClean="0"/>
              <a:t>‹#›</a:t>
            </a:fld>
            <a:endParaRPr lang="fr-FR"/>
          </a:p>
        </p:txBody>
      </p:sp>
    </p:spTree>
    <p:extLst>
      <p:ext uri="{BB962C8B-B14F-4D97-AF65-F5344CB8AC3E}">
        <p14:creationId xmlns:p14="http://schemas.microsoft.com/office/powerpoint/2010/main" val="20801657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jpeg>
</file>

<file path=ppt/media/image7.png>
</file>

<file path=ppt/media/image8.jpeg>
</file>

<file path=ppt/media/image9.png>
</file>

<file path=ppt/media/model3d1.glb>
</file>

<file path=ppt/media/model3d2.glb>
</file>

<file path=ppt/media/model3d3.glb>
</file>

<file path=ppt/media/model3d4.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A2771A-578C-47FD-98FD-5EFEFBE28AF8}" type="datetimeFigureOut">
              <a:rPr lang="fr-FR" smtClean="0"/>
              <a:t>10/09/2023</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A0C60E-6670-470A-910A-A2C1513DAE9C}" type="slidenum">
              <a:rPr lang="fr-FR" smtClean="0"/>
              <a:t>‹#›</a:t>
            </a:fld>
            <a:endParaRPr lang="fr-FR"/>
          </a:p>
        </p:txBody>
      </p:sp>
    </p:spTree>
    <p:extLst>
      <p:ext uri="{BB962C8B-B14F-4D97-AF65-F5344CB8AC3E}">
        <p14:creationId xmlns:p14="http://schemas.microsoft.com/office/powerpoint/2010/main" val="320844064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6BB46-7AE2-4FE7-BD0B-44BC146E9C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1202994B-2F4C-4129-984A-D8F504FF66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E65CAD0F-64EC-4CFC-AFA2-C2E90E30C63E}"/>
              </a:ext>
            </a:extLst>
          </p:cNvPr>
          <p:cNvSpPr>
            <a:spLocks noGrp="1"/>
          </p:cNvSpPr>
          <p:nvPr>
            <p:ph type="dt" sz="half" idx="10"/>
          </p:nvPr>
        </p:nvSpPr>
        <p:spPr/>
        <p:txBody>
          <a:bodyPr/>
          <a:lstStyle/>
          <a:p>
            <a:fld id="{F970F081-8B00-4DB8-A58E-F5EA8C746E27}" type="datetime1">
              <a:rPr lang="fr-FR" smtClean="0"/>
              <a:t>10/09/2023</a:t>
            </a:fld>
            <a:endParaRPr lang="fr-FR"/>
          </a:p>
        </p:txBody>
      </p:sp>
      <p:sp>
        <p:nvSpPr>
          <p:cNvPr id="5" name="Footer Placeholder 4">
            <a:extLst>
              <a:ext uri="{FF2B5EF4-FFF2-40B4-BE49-F238E27FC236}">
                <a16:creationId xmlns:a16="http://schemas.microsoft.com/office/drawing/2014/main" id="{B0A69C6F-5595-460F-A50C-1EC0C748D7F8}"/>
              </a:ext>
            </a:extLst>
          </p:cNvPr>
          <p:cNvSpPr>
            <a:spLocks noGrp="1"/>
          </p:cNvSpPr>
          <p:nvPr>
            <p:ph type="ftr" sz="quarter" idx="11"/>
          </p:nvPr>
        </p:nvSpPr>
        <p:spPr/>
        <p:txBody>
          <a:bodyPr/>
          <a:lstStyle/>
          <a:p>
            <a:r>
              <a:rPr lang="fr-FR"/>
              <a:t>IPSA 2023 - 2024</a:t>
            </a:r>
          </a:p>
        </p:txBody>
      </p:sp>
      <p:sp>
        <p:nvSpPr>
          <p:cNvPr id="6" name="Slide Number Placeholder 5">
            <a:extLst>
              <a:ext uri="{FF2B5EF4-FFF2-40B4-BE49-F238E27FC236}">
                <a16:creationId xmlns:a16="http://schemas.microsoft.com/office/drawing/2014/main" id="{985EFBA4-6B3F-483F-9105-B548BD13BCD2}"/>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33696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D2AB-6C8A-4B74-A909-6AD9F49CD1FE}"/>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B600ED3A-5958-40B4-BA0F-C37DA0768E7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2442836A-6D2B-480E-B533-EB49CA8CD830}"/>
              </a:ext>
            </a:extLst>
          </p:cNvPr>
          <p:cNvSpPr>
            <a:spLocks noGrp="1"/>
          </p:cNvSpPr>
          <p:nvPr>
            <p:ph type="dt" sz="half" idx="10"/>
          </p:nvPr>
        </p:nvSpPr>
        <p:spPr/>
        <p:txBody>
          <a:bodyPr/>
          <a:lstStyle/>
          <a:p>
            <a:fld id="{C6BA6A04-53F6-4A63-AC17-DF261AD038A3}" type="datetime1">
              <a:rPr lang="fr-FR" smtClean="0"/>
              <a:t>10/09/2023</a:t>
            </a:fld>
            <a:endParaRPr lang="fr-FR"/>
          </a:p>
        </p:txBody>
      </p:sp>
      <p:sp>
        <p:nvSpPr>
          <p:cNvPr id="5" name="Footer Placeholder 4">
            <a:extLst>
              <a:ext uri="{FF2B5EF4-FFF2-40B4-BE49-F238E27FC236}">
                <a16:creationId xmlns:a16="http://schemas.microsoft.com/office/drawing/2014/main" id="{A651BD81-2965-4281-96ED-84BED54598AF}"/>
              </a:ext>
            </a:extLst>
          </p:cNvPr>
          <p:cNvSpPr>
            <a:spLocks noGrp="1"/>
          </p:cNvSpPr>
          <p:nvPr>
            <p:ph type="ftr" sz="quarter" idx="11"/>
          </p:nvPr>
        </p:nvSpPr>
        <p:spPr/>
        <p:txBody>
          <a:bodyPr/>
          <a:lstStyle/>
          <a:p>
            <a:r>
              <a:rPr lang="fr-FR"/>
              <a:t>IPSA 2023 - 2024</a:t>
            </a:r>
          </a:p>
        </p:txBody>
      </p:sp>
      <p:sp>
        <p:nvSpPr>
          <p:cNvPr id="6" name="Slide Number Placeholder 5">
            <a:extLst>
              <a:ext uri="{FF2B5EF4-FFF2-40B4-BE49-F238E27FC236}">
                <a16:creationId xmlns:a16="http://schemas.microsoft.com/office/drawing/2014/main" id="{CAF2E07C-CD4F-412E-AD65-746708B3DDC4}"/>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745979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152CE5-DF47-4AF2-AE8D-D4D8079A2C2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E1DBFBD9-ECCF-4D3E-B71D-D5EF1225B97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1AC3FCC-3BE0-4478-B6BE-E206D9A6F6F9}"/>
              </a:ext>
            </a:extLst>
          </p:cNvPr>
          <p:cNvSpPr>
            <a:spLocks noGrp="1"/>
          </p:cNvSpPr>
          <p:nvPr>
            <p:ph type="dt" sz="half" idx="10"/>
          </p:nvPr>
        </p:nvSpPr>
        <p:spPr/>
        <p:txBody>
          <a:bodyPr/>
          <a:lstStyle/>
          <a:p>
            <a:fld id="{E140B276-04A5-46A1-8028-5DBCE671485F}" type="datetime1">
              <a:rPr lang="fr-FR" smtClean="0"/>
              <a:t>10/09/2023</a:t>
            </a:fld>
            <a:endParaRPr lang="fr-FR"/>
          </a:p>
        </p:txBody>
      </p:sp>
      <p:sp>
        <p:nvSpPr>
          <p:cNvPr id="5" name="Footer Placeholder 4">
            <a:extLst>
              <a:ext uri="{FF2B5EF4-FFF2-40B4-BE49-F238E27FC236}">
                <a16:creationId xmlns:a16="http://schemas.microsoft.com/office/drawing/2014/main" id="{84D50BA8-DD20-470B-AC14-BAD829CDA3D2}"/>
              </a:ext>
            </a:extLst>
          </p:cNvPr>
          <p:cNvSpPr>
            <a:spLocks noGrp="1"/>
          </p:cNvSpPr>
          <p:nvPr>
            <p:ph type="ftr" sz="quarter" idx="11"/>
          </p:nvPr>
        </p:nvSpPr>
        <p:spPr/>
        <p:txBody>
          <a:bodyPr/>
          <a:lstStyle/>
          <a:p>
            <a:r>
              <a:rPr lang="fr-FR"/>
              <a:t>IPSA 2023 - 2024</a:t>
            </a:r>
          </a:p>
        </p:txBody>
      </p:sp>
      <p:sp>
        <p:nvSpPr>
          <p:cNvPr id="6" name="Slide Number Placeholder 5">
            <a:extLst>
              <a:ext uri="{FF2B5EF4-FFF2-40B4-BE49-F238E27FC236}">
                <a16:creationId xmlns:a16="http://schemas.microsoft.com/office/drawing/2014/main" id="{41CF7327-BD79-46F5-9DA3-FBD273280459}"/>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816556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2FFDA-C2C5-4BCC-9AA5-4709F163F62B}"/>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4851547F-BC20-4416-8DE0-E516353C77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C79DA667-F224-45D6-A617-03137B55F5F4}"/>
              </a:ext>
            </a:extLst>
          </p:cNvPr>
          <p:cNvSpPr>
            <a:spLocks noGrp="1"/>
          </p:cNvSpPr>
          <p:nvPr>
            <p:ph type="dt" sz="half" idx="10"/>
          </p:nvPr>
        </p:nvSpPr>
        <p:spPr/>
        <p:txBody>
          <a:bodyPr/>
          <a:lstStyle/>
          <a:p>
            <a:fld id="{4CE7B93C-B280-49C6-AA8A-08D4448C1192}" type="datetime1">
              <a:rPr lang="fr-FR" smtClean="0"/>
              <a:t>10/09/2023</a:t>
            </a:fld>
            <a:endParaRPr lang="fr-FR"/>
          </a:p>
        </p:txBody>
      </p:sp>
      <p:sp>
        <p:nvSpPr>
          <p:cNvPr id="5" name="Footer Placeholder 4">
            <a:extLst>
              <a:ext uri="{FF2B5EF4-FFF2-40B4-BE49-F238E27FC236}">
                <a16:creationId xmlns:a16="http://schemas.microsoft.com/office/drawing/2014/main" id="{153A4031-B1CC-4393-B575-AA55933E398B}"/>
              </a:ext>
            </a:extLst>
          </p:cNvPr>
          <p:cNvSpPr>
            <a:spLocks noGrp="1"/>
          </p:cNvSpPr>
          <p:nvPr>
            <p:ph type="ftr" sz="quarter" idx="11"/>
          </p:nvPr>
        </p:nvSpPr>
        <p:spPr/>
        <p:txBody>
          <a:bodyPr/>
          <a:lstStyle/>
          <a:p>
            <a:r>
              <a:rPr lang="fr-FR"/>
              <a:t>IPSA 2023 - 2024</a:t>
            </a:r>
          </a:p>
        </p:txBody>
      </p:sp>
      <p:sp>
        <p:nvSpPr>
          <p:cNvPr id="6" name="Slide Number Placeholder 5">
            <a:extLst>
              <a:ext uri="{FF2B5EF4-FFF2-40B4-BE49-F238E27FC236}">
                <a16:creationId xmlns:a16="http://schemas.microsoft.com/office/drawing/2014/main" id="{8B4EC17F-8B95-46D8-A1CB-3D7F6174AC18}"/>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352046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F45A4-D3A8-411D-A33B-7C4BA51EB1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19041192-08D7-40A8-BDAF-21730C47D3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C8D63A5-8501-44DC-AD67-19CD0211E9CA}"/>
              </a:ext>
            </a:extLst>
          </p:cNvPr>
          <p:cNvSpPr>
            <a:spLocks noGrp="1"/>
          </p:cNvSpPr>
          <p:nvPr>
            <p:ph type="dt" sz="half" idx="10"/>
          </p:nvPr>
        </p:nvSpPr>
        <p:spPr/>
        <p:txBody>
          <a:bodyPr/>
          <a:lstStyle/>
          <a:p>
            <a:fld id="{ED6E362A-8628-415A-A810-01E5F3E828FD}" type="datetime1">
              <a:rPr lang="fr-FR" smtClean="0"/>
              <a:t>10/09/2023</a:t>
            </a:fld>
            <a:endParaRPr lang="fr-FR"/>
          </a:p>
        </p:txBody>
      </p:sp>
      <p:sp>
        <p:nvSpPr>
          <p:cNvPr id="5" name="Footer Placeholder 4">
            <a:extLst>
              <a:ext uri="{FF2B5EF4-FFF2-40B4-BE49-F238E27FC236}">
                <a16:creationId xmlns:a16="http://schemas.microsoft.com/office/drawing/2014/main" id="{E2058426-7C1A-40A8-9163-62ABE28A6DB1}"/>
              </a:ext>
            </a:extLst>
          </p:cNvPr>
          <p:cNvSpPr>
            <a:spLocks noGrp="1"/>
          </p:cNvSpPr>
          <p:nvPr>
            <p:ph type="ftr" sz="quarter" idx="11"/>
          </p:nvPr>
        </p:nvSpPr>
        <p:spPr/>
        <p:txBody>
          <a:bodyPr/>
          <a:lstStyle/>
          <a:p>
            <a:r>
              <a:rPr lang="fr-FR"/>
              <a:t>IPSA 2023 - 2024</a:t>
            </a:r>
          </a:p>
        </p:txBody>
      </p:sp>
      <p:sp>
        <p:nvSpPr>
          <p:cNvPr id="6" name="Slide Number Placeholder 5">
            <a:extLst>
              <a:ext uri="{FF2B5EF4-FFF2-40B4-BE49-F238E27FC236}">
                <a16:creationId xmlns:a16="http://schemas.microsoft.com/office/drawing/2014/main" id="{4CA83CAA-A07B-44A6-AB11-FF4BA0CADF68}"/>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089125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65DE4-8C40-4387-926B-E4A470B6981B}"/>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C7E0E70-9199-4FE1-9630-34AE568895C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12D43E2B-AC08-425A-962D-A00635C6ACD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C08E0077-F5BD-46DC-B33E-974DB17A6D51}"/>
              </a:ext>
            </a:extLst>
          </p:cNvPr>
          <p:cNvSpPr>
            <a:spLocks noGrp="1"/>
          </p:cNvSpPr>
          <p:nvPr>
            <p:ph type="dt" sz="half" idx="10"/>
          </p:nvPr>
        </p:nvSpPr>
        <p:spPr/>
        <p:txBody>
          <a:bodyPr/>
          <a:lstStyle/>
          <a:p>
            <a:fld id="{5C9FE4B7-C8CB-45F7-BA3F-436D4FD1CA4E}" type="datetime1">
              <a:rPr lang="fr-FR" smtClean="0"/>
              <a:t>10/09/2023</a:t>
            </a:fld>
            <a:endParaRPr lang="fr-FR"/>
          </a:p>
        </p:txBody>
      </p:sp>
      <p:sp>
        <p:nvSpPr>
          <p:cNvPr id="6" name="Footer Placeholder 5">
            <a:extLst>
              <a:ext uri="{FF2B5EF4-FFF2-40B4-BE49-F238E27FC236}">
                <a16:creationId xmlns:a16="http://schemas.microsoft.com/office/drawing/2014/main" id="{D063BE4D-F2EE-4213-B6C0-87996AE53BE1}"/>
              </a:ext>
            </a:extLst>
          </p:cNvPr>
          <p:cNvSpPr>
            <a:spLocks noGrp="1"/>
          </p:cNvSpPr>
          <p:nvPr>
            <p:ph type="ftr" sz="quarter" idx="11"/>
          </p:nvPr>
        </p:nvSpPr>
        <p:spPr/>
        <p:txBody>
          <a:bodyPr/>
          <a:lstStyle/>
          <a:p>
            <a:r>
              <a:rPr lang="fr-FR"/>
              <a:t>IPSA 2023 - 2024</a:t>
            </a:r>
          </a:p>
        </p:txBody>
      </p:sp>
      <p:sp>
        <p:nvSpPr>
          <p:cNvPr id="7" name="Slide Number Placeholder 6">
            <a:extLst>
              <a:ext uri="{FF2B5EF4-FFF2-40B4-BE49-F238E27FC236}">
                <a16:creationId xmlns:a16="http://schemas.microsoft.com/office/drawing/2014/main" id="{891D9BEA-FE38-444F-A7B1-E05C81A3256B}"/>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77040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C430B-E580-4B12-B6F7-CFA9BDFF2420}"/>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EFD0D76A-A2ED-412D-BA73-54F0A8D4CE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1D54409-09B1-475E-AB8B-A9ADE12B2B6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645950BE-56AA-4214-AD2A-7E25A4F878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279DE09-9B63-411C-B456-043F368604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E4E16F0A-DEEF-4D75-B7AC-1D30E369CB09}"/>
              </a:ext>
            </a:extLst>
          </p:cNvPr>
          <p:cNvSpPr>
            <a:spLocks noGrp="1"/>
          </p:cNvSpPr>
          <p:nvPr>
            <p:ph type="dt" sz="half" idx="10"/>
          </p:nvPr>
        </p:nvSpPr>
        <p:spPr/>
        <p:txBody>
          <a:bodyPr/>
          <a:lstStyle/>
          <a:p>
            <a:fld id="{3BDC9212-2B08-457B-9270-FEC6758B99BC}" type="datetime1">
              <a:rPr lang="fr-FR" smtClean="0"/>
              <a:t>10/09/2023</a:t>
            </a:fld>
            <a:endParaRPr lang="fr-FR"/>
          </a:p>
        </p:txBody>
      </p:sp>
      <p:sp>
        <p:nvSpPr>
          <p:cNvPr id="8" name="Footer Placeholder 7">
            <a:extLst>
              <a:ext uri="{FF2B5EF4-FFF2-40B4-BE49-F238E27FC236}">
                <a16:creationId xmlns:a16="http://schemas.microsoft.com/office/drawing/2014/main" id="{1995C3E8-159A-4140-873A-1CA3B3A9B17D}"/>
              </a:ext>
            </a:extLst>
          </p:cNvPr>
          <p:cNvSpPr>
            <a:spLocks noGrp="1"/>
          </p:cNvSpPr>
          <p:nvPr>
            <p:ph type="ftr" sz="quarter" idx="11"/>
          </p:nvPr>
        </p:nvSpPr>
        <p:spPr/>
        <p:txBody>
          <a:bodyPr/>
          <a:lstStyle/>
          <a:p>
            <a:r>
              <a:rPr lang="fr-FR"/>
              <a:t>IPSA 2023 - 2024</a:t>
            </a:r>
          </a:p>
        </p:txBody>
      </p:sp>
      <p:sp>
        <p:nvSpPr>
          <p:cNvPr id="9" name="Slide Number Placeholder 8">
            <a:extLst>
              <a:ext uri="{FF2B5EF4-FFF2-40B4-BE49-F238E27FC236}">
                <a16:creationId xmlns:a16="http://schemas.microsoft.com/office/drawing/2014/main" id="{D24BBE59-1B7D-4106-A01E-642A32E08BE8}"/>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48311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53D77-B83F-4DC8-85FE-AB48E1CC2244}"/>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C3E454C0-0160-4C06-ACA3-7D359489E4E9}"/>
              </a:ext>
            </a:extLst>
          </p:cNvPr>
          <p:cNvSpPr>
            <a:spLocks noGrp="1"/>
          </p:cNvSpPr>
          <p:nvPr>
            <p:ph type="dt" sz="half" idx="10"/>
          </p:nvPr>
        </p:nvSpPr>
        <p:spPr/>
        <p:txBody>
          <a:bodyPr/>
          <a:lstStyle/>
          <a:p>
            <a:fld id="{4788BC10-C498-48A1-9C6F-10FC3A910770}" type="datetime1">
              <a:rPr lang="fr-FR" smtClean="0"/>
              <a:t>10/09/2023</a:t>
            </a:fld>
            <a:endParaRPr lang="fr-FR"/>
          </a:p>
        </p:txBody>
      </p:sp>
      <p:sp>
        <p:nvSpPr>
          <p:cNvPr id="4" name="Footer Placeholder 3">
            <a:extLst>
              <a:ext uri="{FF2B5EF4-FFF2-40B4-BE49-F238E27FC236}">
                <a16:creationId xmlns:a16="http://schemas.microsoft.com/office/drawing/2014/main" id="{B6989B21-A870-4D26-BA06-906E273843C4}"/>
              </a:ext>
            </a:extLst>
          </p:cNvPr>
          <p:cNvSpPr>
            <a:spLocks noGrp="1"/>
          </p:cNvSpPr>
          <p:nvPr>
            <p:ph type="ftr" sz="quarter" idx="11"/>
          </p:nvPr>
        </p:nvSpPr>
        <p:spPr/>
        <p:txBody>
          <a:bodyPr/>
          <a:lstStyle/>
          <a:p>
            <a:r>
              <a:rPr lang="fr-FR"/>
              <a:t>IPSA 2023 - 2024</a:t>
            </a:r>
          </a:p>
        </p:txBody>
      </p:sp>
      <p:sp>
        <p:nvSpPr>
          <p:cNvPr id="5" name="Slide Number Placeholder 4">
            <a:extLst>
              <a:ext uri="{FF2B5EF4-FFF2-40B4-BE49-F238E27FC236}">
                <a16:creationId xmlns:a16="http://schemas.microsoft.com/office/drawing/2014/main" id="{8C13CE4B-A6F8-4213-8090-081ABD27374D}"/>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3048906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943A09-6427-4E21-9A2D-AD390B8F3144}"/>
              </a:ext>
            </a:extLst>
          </p:cNvPr>
          <p:cNvSpPr>
            <a:spLocks noGrp="1"/>
          </p:cNvSpPr>
          <p:nvPr>
            <p:ph type="dt" sz="half" idx="10"/>
          </p:nvPr>
        </p:nvSpPr>
        <p:spPr/>
        <p:txBody>
          <a:bodyPr/>
          <a:lstStyle/>
          <a:p>
            <a:fld id="{0AAF779E-2962-482A-9593-536AEF3B872F}" type="datetime1">
              <a:rPr lang="fr-FR" smtClean="0"/>
              <a:t>10/09/2023</a:t>
            </a:fld>
            <a:endParaRPr lang="fr-FR"/>
          </a:p>
        </p:txBody>
      </p:sp>
      <p:sp>
        <p:nvSpPr>
          <p:cNvPr id="3" name="Footer Placeholder 2">
            <a:extLst>
              <a:ext uri="{FF2B5EF4-FFF2-40B4-BE49-F238E27FC236}">
                <a16:creationId xmlns:a16="http://schemas.microsoft.com/office/drawing/2014/main" id="{AFDD27AD-7046-4A93-9D6B-63611DF04DE9}"/>
              </a:ext>
            </a:extLst>
          </p:cNvPr>
          <p:cNvSpPr>
            <a:spLocks noGrp="1"/>
          </p:cNvSpPr>
          <p:nvPr>
            <p:ph type="ftr" sz="quarter" idx="11"/>
          </p:nvPr>
        </p:nvSpPr>
        <p:spPr/>
        <p:txBody>
          <a:bodyPr/>
          <a:lstStyle/>
          <a:p>
            <a:r>
              <a:rPr lang="fr-FR"/>
              <a:t>IPSA 2023 - 2024</a:t>
            </a:r>
          </a:p>
        </p:txBody>
      </p:sp>
      <p:sp>
        <p:nvSpPr>
          <p:cNvPr id="4" name="Slide Number Placeholder 3">
            <a:extLst>
              <a:ext uri="{FF2B5EF4-FFF2-40B4-BE49-F238E27FC236}">
                <a16:creationId xmlns:a16="http://schemas.microsoft.com/office/drawing/2014/main" id="{19F3705C-47F3-42F1-B5BF-7EF4640EA00C}"/>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2007595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3F11F-6A9F-410D-90A6-914E3D9F8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22A88A27-A8A0-40AD-8543-835148CFB5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9233436E-7BAC-40F4-99EC-7EE512CF98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0A4782-EE24-466E-A679-656CA376FB45}"/>
              </a:ext>
            </a:extLst>
          </p:cNvPr>
          <p:cNvSpPr>
            <a:spLocks noGrp="1"/>
          </p:cNvSpPr>
          <p:nvPr>
            <p:ph type="dt" sz="half" idx="10"/>
          </p:nvPr>
        </p:nvSpPr>
        <p:spPr/>
        <p:txBody>
          <a:bodyPr/>
          <a:lstStyle/>
          <a:p>
            <a:fld id="{86ACA321-CE0D-487D-A058-047C072D5384}" type="datetime1">
              <a:rPr lang="fr-FR" smtClean="0"/>
              <a:t>10/09/2023</a:t>
            </a:fld>
            <a:endParaRPr lang="fr-FR"/>
          </a:p>
        </p:txBody>
      </p:sp>
      <p:sp>
        <p:nvSpPr>
          <p:cNvPr id="6" name="Footer Placeholder 5">
            <a:extLst>
              <a:ext uri="{FF2B5EF4-FFF2-40B4-BE49-F238E27FC236}">
                <a16:creationId xmlns:a16="http://schemas.microsoft.com/office/drawing/2014/main" id="{D5364E3B-E586-4F22-8534-1CBEF1250277}"/>
              </a:ext>
            </a:extLst>
          </p:cNvPr>
          <p:cNvSpPr>
            <a:spLocks noGrp="1"/>
          </p:cNvSpPr>
          <p:nvPr>
            <p:ph type="ftr" sz="quarter" idx="11"/>
          </p:nvPr>
        </p:nvSpPr>
        <p:spPr/>
        <p:txBody>
          <a:bodyPr/>
          <a:lstStyle/>
          <a:p>
            <a:r>
              <a:rPr lang="fr-FR"/>
              <a:t>IPSA 2023 - 2024</a:t>
            </a:r>
          </a:p>
        </p:txBody>
      </p:sp>
      <p:sp>
        <p:nvSpPr>
          <p:cNvPr id="7" name="Slide Number Placeholder 6">
            <a:extLst>
              <a:ext uri="{FF2B5EF4-FFF2-40B4-BE49-F238E27FC236}">
                <a16:creationId xmlns:a16="http://schemas.microsoft.com/office/drawing/2014/main" id="{2D5B5E6E-5F80-4886-942E-B7FB2769C401}"/>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1843776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3E8B4-41B9-4D08-97E7-BF1E5FDE65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12DA0797-8A39-4DB2-B863-6AC1D4F38A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4528A7A4-DBD6-4BBD-97D4-365019F799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8AB37CD-9A22-4DD7-8F2F-BA3D94E6790E}"/>
              </a:ext>
            </a:extLst>
          </p:cNvPr>
          <p:cNvSpPr>
            <a:spLocks noGrp="1"/>
          </p:cNvSpPr>
          <p:nvPr>
            <p:ph type="dt" sz="half" idx="10"/>
          </p:nvPr>
        </p:nvSpPr>
        <p:spPr/>
        <p:txBody>
          <a:bodyPr/>
          <a:lstStyle/>
          <a:p>
            <a:fld id="{FC2608C8-5662-49CA-869A-001F03BF4C5A}" type="datetime1">
              <a:rPr lang="fr-FR" smtClean="0"/>
              <a:t>10/09/2023</a:t>
            </a:fld>
            <a:endParaRPr lang="fr-FR"/>
          </a:p>
        </p:txBody>
      </p:sp>
      <p:sp>
        <p:nvSpPr>
          <p:cNvPr id="6" name="Footer Placeholder 5">
            <a:extLst>
              <a:ext uri="{FF2B5EF4-FFF2-40B4-BE49-F238E27FC236}">
                <a16:creationId xmlns:a16="http://schemas.microsoft.com/office/drawing/2014/main" id="{F192CC49-3872-4915-8CAC-403CBF4E9096}"/>
              </a:ext>
            </a:extLst>
          </p:cNvPr>
          <p:cNvSpPr>
            <a:spLocks noGrp="1"/>
          </p:cNvSpPr>
          <p:nvPr>
            <p:ph type="ftr" sz="quarter" idx="11"/>
          </p:nvPr>
        </p:nvSpPr>
        <p:spPr/>
        <p:txBody>
          <a:bodyPr/>
          <a:lstStyle/>
          <a:p>
            <a:r>
              <a:rPr lang="fr-FR"/>
              <a:t>IPSA 2023 - 2024</a:t>
            </a:r>
          </a:p>
        </p:txBody>
      </p:sp>
      <p:sp>
        <p:nvSpPr>
          <p:cNvPr id="7" name="Slide Number Placeholder 6">
            <a:extLst>
              <a:ext uri="{FF2B5EF4-FFF2-40B4-BE49-F238E27FC236}">
                <a16:creationId xmlns:a16="http://schemas.microsoft.com/office/drawing/2014/main" id="{38A3A4F3-E968-4E8C-9439-DE4108CE0937}"/>
              </a:ext>
            </a:extLst>
          </p:cNvPr>
          <p:cNvSpPr>
            <a:spLocks noGrp="1"/>
          </p:cNvSpPr>
          <p:nvPr>
            <p:ph type="sldNum" sz="quarter" idx="12"/>
          </p:nvPr>
        </p:nvSpPr>
        <p:spPr/>
        <p:txBody>
          <a:bodyPr/>
          <a:lstStyle/>
          <a:p>
            <a:fld id="{62D60BB0-8653-4502-A51B-E113F69D62FA}" type="slidenum">
              <a:rPr lang="fr-FR" smtClean="0"/>
              <a:t>‹#›</a:t>
            </a:fld>
            <a:endParaRPr lang="fr-FR"/>
          </a:p>
        </p:txBody>
      </p:sp>
    </p:spTree>
    <p:extLst>
      <p:ext uri="{BB962C8B-B14F-4D97-AF65-F5344CB8AC3E}">
        <p14:creationId xmlns:p14="http://schemas.microsoft.com/office/powerpoint/2010/main" val="790237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1A9DB7-F5F0-452D-8230-42302ACE74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9D69C893-D1FD-44DC-BC56-F5C3C22979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A3246D5-7207-45F5-89DA-D699890F6D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465608-0EF2-45EB-9065-B58DCF6F59A9}" type="datetime1">
              <a:rPr lang="fr-FR" smtClean="0"/>
              <a:t>10/09/2023</a:t>
            </a:fld>
            <a:endParaRPr lang="fr-FR"/>
          </a:p>
        </p:txBody>
      </p:sp>
      <p:sp>
        <p:nvSpPr>
          <p:cNvPr id="5" name="Footer Placeholder 4">
            <a:extLst>
              <a:ext uri="{FF2B5EF4-FFF2-40B4-BE49-F238E27FC236}">
                <a16:creationId xmlns:a16="http://schemas.microsoft.com/office/drawing/2014/main" id="{635EC404-FAD1-4C5F-8CD3-18A479E5A1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a:t>IPSA 2023 - 2024</a:t>
            </a:r>
          </a:p>
        </p:txBody>
      </p:sp>
      <p:sp>
        <p:nvSpPr>
          <p:cNvPr id="6" name="Slide Number Placeholder 5">
            <a:extLst>
              <a:ext uri="{FF2B5EF4-FFF2-40B4-BE49-F238E27FC236}">
                <a16:creationId xmlns:a16="http://schemas.microsoft.com/office/drawing/2014/main" id="{F30B077C-D4B0-4991-9971-3572452F00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D60BB0-8653-4502-A51B-E113F69D62FA}" type="slidenum">
              <a:rPr lang="fr-FR" smtClean="0"/>
              <a:t>‹#›</a:t>
            </a:fld>
            <a:endParaRPr lang="fr-FR"/>
          </a:p>
        </p:txBody>
      </p:sp>
    </p:spTree>
    <p:extLst>
      <p:ext uri="{BB962C8B-B14F-4D97-AF65-F5344CB8AC3E}">
        <p14:creationId xmlns:p14="http://schemas.microsoft.com/office/powerpoint/2010/main" val="1115390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2.xml"/><Relationship Id="rId13" Type="http://schemas.openxmlformats.org/officeDocument/2006/relationships/slide" Target="slide7.xml"/><Relationship Id="rId18" Type="http://schemas.openxmlformats.org/officeDocument/2006/relationships/slide" Target="slide12.xml"/><Relationship Id="rId26" Type="http://schemas.openxmlformats.org/officeDocument/2006/relationships/slide" Target="slide23.xml"/><Relationship Id="rId39" Type="http://schemas.openxmlformats.org/officeDocument/2006/relationships/slide" Target="slide19.xml"/><Relationship Id="rId3" Type="http://schemas.openxmlformats.org/officeDocument/2006/relationships/image" Target="../media/image21.png"/><Relationship Id="rId21" Type="http://schemas.openxmlformats.org/officeDocument/2006/relationships/slide" Target="slide32.xml"/><Relationship Id="rId34" Type="http://schemas.openxmlformats.org/officeDocument/2006/relationships/slide" Target="slide14.xml"/><Relationship Id="rId42" Type="http://schemas.openxmlformats.org/officeDocument/2006/relationships/slide" Target="slide21.xml"/><Relationship Id="rId7" Type="http://schemas.openxmlformats.org/officeDocument/2006/relationships/image" Target="../media/image23.png"/><Relationship Id="rId12" Type="http://schemas.openxmlformats.org/officeDocument/2006/relationships/slide" Target="slide6.xml"/><Relationship Id="rId17" Type="http://schemas.openxmlformats.org/officeDocument/2006/relationships/slide" Target="slide11.xml"/><Relationship Id="rId25" Type="http://schemas.openxmlformats.org/officeDocument/2006/relationships/slide" Target="slide36.xml"/><Relationship Id="rId33" Type="http://schemas.openxmlformats.org/officeDocument/2006/relationships/slide" Target="slide30.xml"/><Relationship Id="rId38" Type="http://schemas.openxmlformats.org/officeDocument/2006/relationships/slide" Target="slide18.xml"/><Relationship Id="rId2" Type="http://schemas.openxmlformats.org/officeDocument/2006/relationships/image" Target="../media/image20.png"/><Relationship Id="rId16" Type="http://schemas.openxmlformats.org/officeDocument/2006/relationships/slide" Target="slide10.xml"/><Relationship Id="rId20" Type="http://schemas.openxmlformats.org/officeDocument/2006/relationships/slide" Target="slide31.xml"/><Relationship Id="rId29" Type="http://schemas.openxmlformats.org/officeDocument/2006/relationships/slide" Target="slide26.xml"/><Relationship Id="rId41" Type="http://schemas.openxmlformats.org/officeDocument/2006/relationships/slide" Target="slide22.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slide" Target="slide5.xml"/><Relationship Id="rId24" Type="http://schemas.openxmlformats.org/officeDocument/2006/relationships/slide" Target="slide35.xml"/><Relationship Id="rId32" Type="http://schemas.openxmlformats.org/officeDocument/2006/relationships/slide" Target="slide29.xml"/><Relationship Id="rId37" Type="http://schemas.openxmlformats.org/officeDocument/2006/relationships/slide" Target="slide17.xml"/><Relationship Id="rId40" Type="http://schemas.openxmlformats.org/officeDocument/2006/relationships/slide" Target="slide20.xml"/><Relationship Id="rId5" Type="http://schemas.microsoft.com/office/2017/06/relationships/model3d" Target="../media/model3d4.glb"/><Relationship Id="rId15" Type="http://schemas.openxmlformats.org/officeDocument/2006/relationships/slide" Target="slide9.xml"/><Relationship Id="rId23" Type="http://schemas.openxmlformats.org/officeDocument/2006/relationships/slide" Target="slide34.xml"/><Relationship Id="rId28" Type="http://schemas.openxmlformats.org/officeDocument/2006/relationships/slide" Target="slide25.xml"/><Relationship Id="rId36" Type="http://schemas.openxmlformats.org/officeDocument/2006/relationships/slide" Target="slide16.xml"/><Relationship Id="rId10" Type="http://schemas.openxmlformats.org/officeDocument/2006/relationships/slide" Target="slide4.xml"/><Relationship Id="rId19" Type="http://schemas.openxmlformats.org/officeDocument/2006/relationships/slide" Target="slide13.xml"/><Relationship Id="rId31" Type="http://schemas.openxmlformats.org/officeDocument/2006/relationships/slide" Target="slide28.xml"/><Relationship Id="rId4" Type="http://schemas.openxmlformats.org/officeDocument/2006/relationships/image" Target="../media/image22.png"/><Relationship Id="rId9" Type="http://schemas.openxmlformats.org/officeDocument/2006/relationships/slide" Target="slide3.xml"/><Relationship Id="rId14" Type="http://schemas.openxmlformats.org/officeDocument/2006/relationships/slide" Target="slide8.xml"/><Relationship Id="rId22" Type="http://schemas.openxmlformats.org/officeDocument/2006/relationships/slide" Target="slide33.xml"/><Relationship Id="rId27" Type="http://schemas.openxmlformats.org/officeDocument/2006/relationships/slide" Target="slide24.xml"/><Relationship Id="rId30" Type="http://schemas.openxmlformats.org/officeDocument/2006/relationships/slide" Target="slide27.xml"/><Relationship Id="rId35" Type="http://schemas.openxmlformats.org/officeDocument/2006/relationships/slide" Target="slide15.xml"/></Relationships>
</file>

<file path=ppt/slides/_rels/slide11.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12.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13.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14.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20.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15.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image" Target="../media/image25.png"/><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image" Target="../media/image24.png"/><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slide" Target="slide4.xml"/><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slide" Target="slide3.xml"/><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2.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16.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24.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17.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image" Target="../media/image27.png"/><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image" Target="../media/image26.png"/><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slide" Target="slide4.xml"/><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slide" Target="slide3.xml"/><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2.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18.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28.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19.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28.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xml.rels><?xml version="1.0" encoding="UTF-8" standalone="yes"?>
<Relationships xmlns="http://schemas.openxmlformats.org/package/2006/relationships"><Relationship Id="rId13" Type="http://schemas.openxmlformats.org/officeDocument/2006/relationships/image" Target="../media/image5.png"/><Relationship Id="rId18" Type="http://schemas.openxmlformats.org/officeDocument/2006/relationships/hyperlink" Target="http://basiles.fr/" TargetMode="External"/><Relationship Id="rId26" Type="http://schemas.openxmlformats.org/officeDocument/2006/relationships/slide" Target="slide11.xml"/><Relationship Id="rId39" Type="http://schemas.openxmlformats.org/officeDocument/2006/relationships/slide" Target="slide27.xml"/><Relationship Id="rId3" Type="http://schemas.openxmlformats.org/officeDocument/2006/relationships/slide" Target="slide3.xml"/><Relationship Id="rId21" Type="http://schemas.openxmlformats.org/officeDocument/2006/relationships/slide" Target="slide6.xml"/><Relationship Id="rId34" Type="http://schemas.openxmlformats.org/officeDocument/2006/relationships/slide" Target="slide36.xml"/><Relationship Id="rId42" Type="http://schemas.openxmlformats.org/officeDocument/2006/relationships/slide" Target="slide30.xml"/><Relationship Id="rId47" Type="http://schemas.openxmlformats.org/officeDocument/2006/relationships/slide" Target="slide18.xml"/><Relationship Id="rId50" Type="http://schemas.openxmlformats.org/officeDocument/2006/relationships/slide" Target="slide22.xml"/><Relationship Id="rId7" Type="http://schemas.openxmlformats.org/officeDocument/2006/relationships/hyperlink" Target="mailto:alexandre2.condette@ipsa.fr" TargetMode="External"/><Relationship Id="rId12" Type="http://schemas.openxmlformats.org/officeDocument/2006/relationships/hyperlink" Target="https://gitlab.com/A-Cndt" TargetMode="External"/><Relationship Id="rId17" Type="http://schemas.openxmlformats.org/officeDocument/2006/relationships/image" Target="../media/image7.png"/><Relationship Id="rId25" Type="http://schemas.openxmlformats.org/officeDocument/2006/relationships/slide" Target="slide10.xml"/><Relationship Id="rId33" Type="http://schemas.openxmlformats.org/officeDocument/2006/relationships/slide" Target="slide35.xml"/><Relationship Id="rId38" Type="http://schemas.openxmlformats.org/officeDocument/2006/relationships/slide" Target="slide26.xml"/><Relationship Id="rId46" Type="http://schemas.openxmlformats.org/officeDocument/2006/relationships/slide" Target="slide17.xml"/><Relationship Id="rId2" Type="http://schemas.openxmlformats.org/officeDocument/2006/relationships/slide" Target="slide2.xml"/><Relationship Id="rId16" Type="http://schemas.openxmlformats.org/officeDocument/2006/relationships/hyperlink" Target="https://cnes.fr/fr" TargetMode="External"/><Relationship Id="rId20" Type="http://schemas.openxmlformats.org/officeDocument/2006/relationships/slide" Target="slide5.xml"/><Relationship Id="rId29" Type="http://schemas.openxmlformats.org/officeDocument/2006/relationships/slide" Target="slide31.xml"/><Relationship Id="rId41" Type="http://schemas.openxmlformats.org/officeDocument/2006/relationships/slide" Target="slide29.xml"/><Relationship Id="rId1" Type="http://schemas.openxmlformats.org/officeDocument/2006/relationships/slideLayout" Target="../slideLayouts/slideLayout7.xml"/><Relationship Id="rId6" Type="http://schemas.openxmlformats.org/officeDocument/2006/relationships/hyperlink" Target="mailto:Alexandre.condette@cnes.fr" TargetMode="External"/><Relationship Id="rId11" Type="http://schemas.openxmlformats.org/officeDocument/2006/relationships/image" Target="../media/image4.png"/><Relationship Id="rId24" Type="http://schemas.openxmlformats.org/officeDocument/2006/relationships/slide" Target="slide9.xml"/><Relationship Id="rId32" Type="http://schemas.openxmlformats.org/officeDocument/2006/relationships/slide" Target="slide34.xml"/><Relationship Id="rId37" Type="http://schemas.openxmlformats.org/officeDocument/2006/relationships/slide" Target="slide25.xml"/><Relationship Id="rId40" Type="http://schemas.openxmlformats.org/officeDocument/2006/relationships/slide" Target="slide28.xml"/><Relationship Id="rId45" Type="http://schemas.openxmlformats.org/officeDocument/2006/relationships/slide" Target="slide16.xml"/><Relationship Id="rId5" Type="http://schemas.openxmlformats.org/officeDocument/2006/relationships/hyperlink" Target="mailto:Alexandre.condette@spacebel.fr" TargetMode="External"/><Relationship Id="rId15" Type="http://schemas.openxmlformats.org/officeDocument/2006/relationships/image" Target="../media/image6.jpeg"/><Relationship Id="rId23" Type="http://schemas.openxmlformats.org/officeDocument/2006/relationships/slide" Target="slide8.xml"/><Relationship Id="rId28" Type="http://schemas.openxmlformats.org/officeDocument/2006/relationships/slide" Target="slide13.xml"/><Relationship Id="rId36" Type="http://schemas.openxmlformats.org/officeDocument/2006/relationships/slide" Target="slide24.xml"/><Relationship Id="rId49" Type="http://schemas.openxmlformats.org/officeDocument/2006/relationships/slide" Target="slide20.xml"/><Relationship Id="rId10" Type="http://schemas.openxmlformats.org/officeDocument/2006/relationships/hyperlink" Target="https://github.com/A-Cndt" TargetMode="External"/><Relationship Id="rId19" Type="http://schemas.openxmlformats.org/officeDocument/2006/relationships/image" Target="../media/image8.jpeg"/><Relationship Id="rId31" Type="http://schemas.openxmlformats.org/officeDocument/2006/relationships/slide" Target="slide33.xml"/><Relationship Id="rId44" Type="http://schemas.openxmlformats.org/officeDocument/2006/relationships/slide" Target="slide15.xml"/><Relationship Id="rId4" Type="http://schemas.openxmlformats.org/officeDocument/2006/relationships/slide" Target="slide4.xml"/><Relationship Id="rId9" Type="http://schemas.openxmlformats.org/officeDocument/2006/relationships/image" Target="../media/image3.png"/><Relationship Id="rId14" Type="http://schemas.openxmlformats.org/officeDocument/2006/relationships/hyperlink" Target="https://www.spacebel.com/fr/accueil" TargetMode="External"/><Relationship Id="rId22" Type="http://schemas.openxmlformats.org/officeDocument/2006/relationships/slide" Target="slide7.xml"/><Relationship Id="rId27" Type="http://schemas.openxmlformats.org/officeDocument/2006/relationships/slide" Target="slide12.xml"/><Relationship Id="rId30" Type="http://schemas.openxmlformats.org/officeDocument/2006/relationships/slide" Target="slide32.xml"/><Relationship Id="rId35" Type="http://schemas.openxmlformats.org/officeDocument/2006/relationships/slide" Target="slide23.xml"/><Relationship Id="rId43" Type="http://schemas.openxmlformats.org/officeDocument/2006/relationships/slide" Target="slide14.xml"/><Relationship Id="rId48" Type="http://schemas.openxmlformats.org/officeDocument/2006/relationships/slide" Target="slide19.xml"/><Relationship Id="rId8" Type="http://schemas.openxmlformats.org/officeDocument/2006/relationships/hyperlink" Target="https://www.linkedin.com/in/alexandre-condette/" TargetMode="External"/><Relationship Id="rId51" Type="http://schemas.openxmlformats.org/officeDocument/2006/relationships/slide" Target="slide21.xml"/></Relationships>
</file>

<file path=ppt/slides/_rels/slide20.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21.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29.jpe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2.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30.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3.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24.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31.pn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32.pn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6.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33.pn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27.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28.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38" Type="http://schemas.openxmlformats.org/officeDocument/2006/relationships/image" Target="../media/image35.png"/><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37" Type="http://schemas.openxmlformats.org/officeDocument/2006/relationships/image" Target="../media/image34.png"/><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29.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38" Type="http://schemas.openxmlformats.org/officeDocument/2006/relationships/image" Target="../media/image37.png"/><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37" Type="http://schemas.openxmlformats.org/officeDocument/2006/relationships/image" Target="../media/image36.png"/><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slide" Target="slide4.xml"/><Relationship Id="rId18" Type="http://schemas.openxmlformats.org/officeDocument/2006/relationships/slide" Target="slide9.xml"/><Relationship Id="rId26" Type="http://schemas.openxmlformats.org/officeDocument/2006/relationships/slide" Target="slide34.xml"/><Relationship Id="rId39" Type="http://schemas.openxmlformats.org/officeDocument/2006/relationships/slide" Target="slide16.xml"/><Relationship Id="rId3" Type="http://schemas.microsoft.com/office/2017/06/relationships/model3d" Target="../media/model3d1.glb"/><Relationship Id="rId21" Type="http://schemas.openxmlformats.org/officeDocument/2006/relationships/slide" Target="slide12.xml"/><Relationship Id="rId34" Type="http://schemas.openxmlformats.org/officeDocument/2006/relationships/slide" Target="slide28.xml"/><Relationship Id="rId42" Type="http://schemas.openxmlformats.org/officeDocument/2006/relationships/slide" Target="slide19.xml"/><Relationship Id="rId7" Type="http://schemas.openxmlformats.org/officeDocument/2006/relationships/image" Target="../media/image10.png"/><Relationship Id="rId12" Type="http://schemas.openxmlformats.org/officeDocument/2006/relationships/slide" Target="slide3.xml"/><Relationship Id="rId17" Type="http://schemas.openxmlformats.org/officeDocument/2006/relationships/slide" Target="slide8.xml"/><Relationship Id="rId25" Type="http://schemas.openxmlformats.org/officeDocument/2006/relationships/slide" Target="slide33.xml"/><Relationship Id="rId33" Type="http://schemas.openxmlformats.org/officeDocument/2006/relationships/slide" Target="slide27.xml"/><Relationship Id="rId38" Type="http://schemas.openxmlformats.org/officeDocument/2006/relationships/slide" Target="slide15.xml"/><Relationship Id="rId2" Type="http://schemas.openxmlformats.org/officeDocument/2006/relationships/slide" Target="slide2.xml"/><Relationship Id="rId16" Type="http://schemas.openxmlformats.org/officeDocument/2006/relationships/slide" Target="slide7.xml"/><Relationship Id="rId20" Type="http://schemas.openxmlformats.org/officeDocument/2006/relationships/slide" Target="slide11.xml"/><Relationship Id="rId29" Type="http://schemas.openxmlformats.org/officeDocument/2006/relationships/slide" Target="slide23.xml"/><Relationship Id="rId41" Type="http://schemas.openxmlformats.org/officeDocument/2006/relationships/slide" Target="slide18.xml"/><Relationship Id="rId1" Type="http://schemas.openxmlformats.org/officeDocument/2006/relationships/slideLayout" Target="../slideLayouts/slideLayout7.xml"/><Relationship Id="rId6" Type="http://schemas.microsoft.com/office/2017/06/relationships/model3d" Target="../media/model3d2.glb"/><Relationship Id="rId11" Type="http://schemas.openxmlformats.org/officeDocument/2006/relationships/image" Target="../media/image11.png"/><Relationship Id="rId24" Type="http://schemas.openxmlformats.org/officeDocument/2006/relationships/slide" Target="slide32.xml"/><Relationship Id="rId32" Type="http://schemas.openxmlformats.org/officeDocument/2006/relationships/slide" Target="slide26.xml"/><Relationship Id="rId37" Type="http://schemas.openxmlformats.org/officeDocument/2006/relationships/slide" Target="slide14.xml"/><Relationship Id="rId40" Type="http://schemas.openxmlformats.org/officeDocument/2006/relationships/slide" Target="slide17.xml"/><Relationship Id="rId45" Type="http://schemas.openxmlformats.org/officeDocument/2006/relationships/slide" Target="slide21.xml"/><Relationship Id="rId5" Type="http://schemas.openxmlformats.org/officeDocument/2006/relationships/image" Target="../media/image9.png"/><Relationship Id="rId15" Type="http://schemas.openxmlformats.org/officeDocument/2006/relationships/slide" Target="slide6.xml"/><Relationship Id="rId23" Type="http://schemas.openxmlformats.org/officeDocument/2006/relationships/slide" Target="slide31.xml"/><Relationship Id="rId28" Type="http://schemas.openxmlformats.org/officeDocument/2006/relationships/slide" Target="slide36.xml"/><Relationship Id="rId36" Type="http://schemas.openxmlformats.org/officeDocument/2006/relationships/slide" Target="slide30.xml"/><Relationship Id="rId10" Type="http://schemas.openxmlformats.org/officeDocument/2006/relationships/image" Target="../media/image11.png"/><Relationship Id="rId19" Type="http://schemas.openxmlformats.org/officeDocument/2006/relationships/slide" Target="slide10.xml"/><Relationship Id="rId31" Type="http://schemas.openxmlformats.org/officeDocument/2006/relationships/slide" Target="slide25.xml"/><Relationship Id="rId44" Type="http://schemas.openxmlformats.org/officeDocument/2006/relationships/slide" Target="slide22.xml"/><Relationship Id="rId4" Type="http://schemas.openxmlformats.org/officeDocument/2006/relationships/image" Target="../media/image9.png"/><Relationship Id="rId9" Type="http://schemas.microsoft.com/office/2017/06/relationships/model3d" Target="../media/model3d3.glb"/><Relationship Id="rId14" Type="http://schemas.openxmlformats.org/officeDocument/2006/relationships/slide" Target="slide5.xml"/><Relationship Id="rId22" Type="http://schemas.openxmlformats.org/officeDocument/2006/relationships/slide" Target="slide13.xml"/><Relationship Id="rId27" Type="http://schemas.openxmlformats.org/officeDocument/2006/relationships/slide" Target="slide35.xml"/><Relationship Id="rId30" Type="http://schemas.openxmlformats.org/officeDocument/2006/relationships/slide" Target="slide24.xml"/><Relationship Id="rId35" Type="http://schemas.openxmlformats.org/officeDocument/2006/relationships/slide" Target="slide29.xml"/><Relationship Id="rId43" Type="http://schemas.openxmlformats.org/officeDocument/2006/relationships/slide" Target="slide20.xml"/></Relationships>
</file>

<file path=ppt/slides/_rels/slide30.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38" Type="http://schemas.openxmlformats.org/officeDocument/2006/relationships/image" Target="../media/image39.png"/><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37" Type="http://schemas.openxmlformats.org/officeDocument/2006/relationships/image" Target="../media/image38.png"/><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31.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2.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image" Target="../media/image40.png"/><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slide" Target="slide4.xml"/><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3.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32.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slide" Target="slide2.xml"/><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image" Target="../media/image41.png"/><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image" Target="../media/image42.png"/><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slide" Target="slide4.xml"/><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3.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33.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43.pn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34.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slide" Target="slide3.xml"/><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slide" Target="slide2.xml"/><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image" Target="../media/image45.png"/><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image" Target="../media/image44.png"/><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4.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35.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36.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slide" Target="slide3.xml"/><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slide" Target="slide2.xml"/><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image" Target="../media/image47.png"/><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image" Target="../media/image46.png"/><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4.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3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image" Target="../media/image13.png"/><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image" Target="../media/image12.png"/><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slide" Target="slide4.xml"/><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slide" Target="slide3.xml"/><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2.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14.jpe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_rels/slide6.xml.rels><?xml version="1.0" encoding="UTF-8" standalone="yes"?>
<Relationships xmlns="http://schemas.openxmlformats.org/package/2006/relationships"><Relationship Id="rId8" Type="http://schemas.openxmlformats.org/officeDocument/2006/relationships/slide" Target="slide4.xml"/><Relationship Id="rId13" Type="http://schemas.openxmlformats.org/officeDocument/2006/relationships/slide" Target="slide9.xml"/><Relationship Id="rId18" Type="http://schemas.openxmlformats.org/officeDocument/2006/relationships/slide" Target="slide31.xml"/><Relationship Id="rId26" Type="http://schemas.openxmlformats.org/officeDocument/2006/relationships/slide" Target="slide25.xml"/><Relationship Id="rId39" Type="http://schemas.openxmlformats.org/officeDocument/2006/relationships/slide" Target="slide22.xml"/><Relationship Id="rId3" Type="http://schemas.openxmlformats.org/officeDocument/2006/relationships/image" Target="../media/image16.jpeg"/><Relationship Id="rId21" Type="http://schemas.openxmlformats.org/officeDocument/2006/relationships/slide" Target="slide34.xml"/><Relationship Id="rId34" Type="http://schemas.openxmlformats.org/officeDocument/2006/relationships/slide" Target="slide16.xml"/><Relationship Id="rId7" Type="http://schemas.openxmlformats.org/officeDocument/2006/relationships/slide" Target="slide3.xml"/><Relationship Id="rId12" Type="http://schemas.openxmlformats.org/officeDocument/2006/relationships/slide" Target="slide8.xml"/><Relationship Id="rId17" Type="http://schemas.openxmlformats.org/officeDocument/2006/relationships/slide" Target="slide13.xml"/><Relationship Id="rId25" Type="http://schemas.openxmlformats.org/officeDocument/2006/relationships/slide" Target="slide24.xml"/><Relationship Id="rId33" Type="http://schemas.openxmlformats.org/officeDocument/2006/relationships/slide" Target="slide15.xml"/><Relationship Id="rId38" Type="http://schemas.openxmlformats.org/officeDocument/2006/relationships/slide" Target="slide20.xml"/><Relationship Id="rId2" Type="http://schemas.openxmlformats.org/officeDocument/2006/relationships/image" Target="../media/image15.jpeg"/><Relationship Id="rId16" Type="http://schemas.openxmlformats.org/officeDocument/2006/relationships/slide" Target="slide12.xml"/><Relationship Id="rId20" Type="http://schemas.openxmlformats.org/officeDocument/2006/relationships/slide" Target="slide33.xml"/><Relationship Id="rId29" Type="http://schemas.openxmlformats.org/officeDocument/2006/relationships/slide" Target="slide28.xml"/><Relationship Id="rId1" Type="http://schemas.openxmlformats.org/officeDocument/2006/relationships/slideLayout" Target="../slideLayouts/slideLayout7.xml"/><Relationship Id="rId6" Type="http://schemas.openxmlformats.org/officeDocument/2006/relationships/slide" Target="slide2.xml"/><Relationship Id="rId11" Type="http://schemas.openxmlformats.org/officeDocument/2006/relationships/slide" Target="slide7.xml"/><Relationship Id="rId24" Type="http://schemas.openxmlformats.org/officeDocument/2006/relationships/slide" Target="slide23.xml"/><Relationship Id="rId32" Type="http://schemas.openxmlformats.org/officeDocument/2006/relationships/slide" Target="slide14.xml"/><Relationship Id="rId37" Type="http://schemas.openxmlformats.org/officeDocument/2006/relationships/slide" Target="slide19.xml"/><Relationship Id="rId40" Type="http://schemas.openxmlformats.org/officeDocument/2006/relationships/slide" Target="slide21.xml"/><Relationship Id="rId5" Type="http://schemas.openxmlformats.org/officeDocument/2006/relationships/hyperlink" Target="https://actualiteinformatique.fr/data/definition-acid-atomicite-consistance-isolation-et-durabilite" TargetMode="External"/><Relationship Id="rId15" Type="http://schemas.openxmlformats.org/officeDocument/2006/relationships/slide" Target="slide11.xml"/><Relationship Id="rId23" Type="http://schemas.openxmlformats.org/officeDocument/2006/relationships/slide" Target="slide36.xml"/><Relationship Id="rId28" Type="http://schemas.openxmlformats.org/officeDocument/2006/relationships/slide" Target="slide27.xml"/><Relationship Id="rId36" Type="http://schemas.openxmlformats.org/officeDocument/2006/relationships/slide" Target="slide18.xml"/><Relationship Id="rId10" Type="http://schemas.openxmlformats.org/officeDocument/2006/relationships/slide" Target="slide6.xml"/><Relationship Id="rId19" Type="http://schemas.openxmlformats.org/officeDocument/2006/relationships/slide" Target="slide32.xml"/><Relationship Id="rId31" Type="http://schemas.openxmlformats.org/officeDocument/2006/relationships/slide" Target="slide30.xml"/><Relationship Id="rId4" Type="http://schemas.openxmlformats.org/officeDocument/2006/relationships/hyperlink" Target="https://www.oracle.com/fr/database/administrateur-base-de-donnees-dba.html" TargetMode="External"/><Relationship Id="rId9" Type="http://schemas.openxmlformats.org/officeDocument/2006/relationships/slide" Target="slide5.xml"/><Relationship Id="rId14" Type="http://schemas.openxmlformats.org/officeDocument/2006/relationships/slide" Target="slide10.xml"/><Relationship Id="rId22" Type="http://schemas.openxmlformats.org/officeDocument/2006/relationships/slide" Target="slide35.xml"/><Relationship Id="rId27" Type="http://schemas.openxmlformats.org/officeDocument/2006/relationships/slide" Target="slide26.xml"/><Relationship Id="rId30" Type="http://schemas.openxmlformats.org/officeDocument/2006/relationships/slide" Target="slide29.xml"/><Relationship Id="rId35" Type="http://schemas.openxmlformats.org/officeDocument/2006/relationships/slide" Target="slide17.xml"/></Relationships>
</file>

<file path=ppt/slides/_rels/slide7.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3.xml"/><Relationship Id="rId18" Type="http://schemas.openxmlformats.org/officeDocument/2006/relationships/slide" Target="slide35.xml"/><Relationship Id="rId26" Type="http://schemas.openxmlformats.org/officeDocument/2006/relationships/slide" Target="slide29.xml"/><Relationship Id="rId3" Type="http://schemas.openxmlformats.org/officeDocument/2006/relationships/slide" Target="slide3.xml"/><Relationship Id="rId21" Type="http://schemas.openxmlformats.org/officeDocument/2006/relationships/slide" Target="slide24.xml"/><Relationship Id="rId34" Type="http://schemas.openxmlformats.org/officeDocument/2006/relationships/slide" Target="slide20.xml"/><Relationship Id="rId7" Type="http://schemas.openxmlformats.org/officeDocument/2006/relationships/slide" Target="slide7.xml"/><Relationship Id="rId12" Type="http://schemas.openxmlformats.org/officeDocument/2006/relationships/slide" Target="slide12.xml"/><Relationship Id="rId17" Type="http://schemas.openxmlformats.org/officeDocument/2006/relationships/slide" Target="slide34.xml"/><Relationship Id="rId25" Type="http://schemas.openxmlformats.org/officeDocument/2006/relationships/slide" Target="slide28.xml"/><Relationship Id="rId33" Type="http://schemas.openxmlformats.org/officeDocument/2006/relationships/slide" Target="slide19.xml"/><Relationship Id="rId2" Type="http://schemas.openxmlformats.org/officeDocument/2006/relationships/slide" Target="slide2.xml"/><Relationship Id="rId16" Type="http://schemas.openxmlformats.org/officeDocument/2006/relationships/slide" Target="slide33.xml"/><Relationship Id="rId20" Type="http://schemas.openxmlformats.org/officeDocument/2006/relationships/slide" Target="slide23.xml"/><Relationship Id="rId29" Type="http://schemas.openxmlformats.org/officeDocument/2006/relationships/slide" Target="slide15.xml"/><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slide" Target="slide11.xml"/><Relationship Id="rId24" Type="http://schemas.openxmlformats.org/officeDocument/2006/relationships/slide" Target="slide27.xml"/><Relationship Id="rId32" Type="http://schemas.openxmlformats.org/officeDocument/2006/relationships/slide" Target="slide18.xml"/><Relationship Id="rId5" Type="http://schemas.openxmlformats.org/officeDocument/2006/relationships/slide" Target="slide5.xml"/><Relationship Id="rId15" Type="http://schemas.openxmlformats.org/officeDocument/2006/relationships/slide" Target="slide32.xml"/><Relationship Id="rId23" Type="http://schemas.openxmlformats.org/officeDocument/2006/relationships/slide" Target="slide26.xml"/><Relationship Id="rId28" Type="http://schemas.openxmlformats.org/officeDocument/2006/relationships/slide" Target="slide14.xml"/><Relationship Id="rId36" Type="http://schemas.openxmlformats.org/officeDocument/2006/relationships/slide" Target="slide21.xml"/><Relationship Id="rId10" Type="http://schemas.openxmlformats.org/officeDocument/2006/relationships/slide" Target="slide10.xml"/><Relationship Id="rId19" Type="http://schemas.openxmlformats.org/officeDocument/2006/relationships/slide" Target="slide36.xml"/><Relationship Id="rId31" Type="http://schemas.openxmlformats.org/officeDocument/2006/relationships/slide" Target="slide17.xml"/><Relationship Id="rId4" Type="http://schemas.openxmlformats.org/officeDocument/2006/relationships/slide" Target="slide4.xml"/><Relationship Id="rId9" Type="http://schemas.openxmlformats.org/officeDocument/2006/relationships/slide" Target="slide9.xml"/><Relationship Id="rId14" Type="http://schemas.openxmlformats.org/officeDocument/2006/relationships/slide" Target="slide31.xml"/><Relationship Id="rId22" Type="http://schemas.openxmlformats.org/officeDocument/2006/relationships/slide" Target="slide25.xml"/><Relationship Id="rId27" Type="http://schemas.openxmlformats.org/officeDocument/2006/relationships/slide" Target="slide30.xml"/><Relationship Id="rId30" Type="http://schemas.openxmlformats.org/officeDocument/2006/relationships/slide" Target="slide16.xml"/><Relationship Id="rId35" Type="http://schemas.openxmlformats.org/officeDocument/2006/relationships/slide" Target="slide22.xml"/></Relationships>
</file>

<file path=ppt/slides/_rels/slide8.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18" Type="http://schemas.openxmlformats.org/officeDocument/2006/relationships/slide" Target="slide33.xml"/><Relationship Id="rId26" Type="http://schemas.openxmlformats.org/officeDocument/2006/relationships/slide" Target="slide27.xml"/><Relationship Id="rId3" Type="http://schemas.openxmlformats.org/officeDocument/2006/relationships/slide" Target="slide3.xml"/><Relationship Id="rId21" Type="http://schemas.openxmlformats.org/officeDocument/2006/relationships/slide" Target="slide36.xml"/><Relationship Id="rId34" Type="http://schemas.openxmlformats.org/officeDocument/2006/relationships/slide" Target="slide18.xml"/><Relationship Id="rId7" Type="http://schemas.openxmlformats.org/officeDocument/2006/relationships/slide" Target="slide5.xml"/><Relationship Id="rId12" Type="http://schemas.openxmlformats.org/officeDocument/2006/relationships/slide" Target="slide10.xml"/><Relationship Id="rId17" Type="http://schemas.openxmlformats.org/officeDocument/2006/relationships/slide" Target="slide32.xml"/><Relationship Id="rId25" Type="http://schemas.openxmlformats.org/officeDocument/2006/relationships/slide" Target="slide26.xml"/><Relationship Id="rId33" Type="http://schemas.openxmlformats.org/officeDocument/2006/relationships/slide" Target="slide17.xml"/><Relationship Id="rId38" Type="http://schemas.openxmlformats.org/officeDocument/2006/relationships/slide" Target="slide21.xml"/><Relationship Id="rId2" Type="http://schemas.openxmlformats.org/officeDocument/2006/relationships/slide" Target="slide2.xml"/><Relationship Id="rId16" Type="http://schemas.openxmlformats.org/officeDocument/2006/relationships/slide" Target="slide31.xml"/><Relationship Id="rId20" Type="http://schemas.openxmlformats.org/officeDocument/2006/relationships/slide" Target="slide35.xml"/><Relationship Id="rId29" Type="http://schemas.openxmlformats.org/officeDocument/2006/relationships/slide" Target="slide30.xml"/><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slide" Target="slide9.xml"/><Relationship Id="rId24" Type="http://schemas.openxmlformats.org/officeDocument/2006/relationships/slide" Target="slide25.xml"/><Relationship Id="rId32" Type="http://schemas.openxmlformats.org/officeDocument/2006/relationships/slide" Target="slide16.xml"/><Relationship Id="rId37" Type="http://schemas.openxmlformats.org/officeDocument/2006/relationships/slide" Target="slide22.xml"/><Relationship Id="rId5" Type="http://schemas.openxmlformats.org/officeDocument/2006/relationships/image" Target="../media/image17.png"/><Relationship Id="rId15" Type="http://schemas.openxmlformats.org/officeDocument/2006/relationships/slide" Target="slide13.xml"/><Relationship Id="rId23" Type="http://schemas.openxmlformats.org/officeDocument/2006/relationships/slide" Target="slide24.xml"/><Relationship Id="rId28" Type="http://schemas.openxmlformats.org/officeDocument/2006/relationships/slide" Target="slide29.xml"/><Relationship Id="rId36" Type="http://schemas.openxmlformats.org/officeDocument/2006/relationships/slide" Target="slide20.xml"/><Relationship Id="rId10" Type="http://schemas.openxmlformats.org/officeDocument/2006/relationships/slide" Target="slide8.xml"/><Relationship Id="rId19" Type="http://schemas.openxmlformats.org/officeDocument/2006/relationships/slide" Target="slide34.xml"/><Relationship Id="rId31" Type="http://schemas.openxmlformats.org/officeDocument/2006/relationships/slide" Target="slide15.xml"/><Relationship Id="rId4" Type="http://schemas.openxmlformats.org/officeDocument/2006/relationships/slide" Target="slide4.xml"/><Relationship Id="rId9" Type="http://schemas.openxmlformats.org/officeDocument/2006/relationships/slide" Target="slide7.xml"/><Relationship Id="rId14" Type="http://schemas.openxmlformats.org/officeDocument/2006/relationships/slide" Target="slide12.xml"/><Relationship Id="rId22" Type="http://schemas.openxmlformats.org/officeDocument/2006/relationships/slide" Target="slide23.xml"/><Relationship Id="rId27" Type="http://schemas.openxmlformats.org/officeDocument/2006/relationships/slide" Target="slide28.xml"/><Relationship Id="rId30" Type="http://schemas.openxmlformats.org/officeDocument/2006/relationships/slide" Target="slide14.xml"/><Relationship Id="rId35" Type="http://schemas.openxmlformats.org/officeDocument/2006/relationships/slide" Target="slide19.xml"/></Relationships>
</file>

<file path=ppt/slides/_rels/slide9.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34.xml"/><Relationship Id="rId26" Type="http://schemas.openxmlformats.org/officeDocument/2006/relationships/slide" Target="slide28.xml"/><Relationship Id="rId3" Type="http://schemas.openxmlformats.org/officeDocument/2006/relationships/slide" Target="slide3.xml"/><Relationship Id="rId21" Type="http://schemas.openxmlformats.org/officeDocument/2006/relationships/slide" Target="slide23.xml"/><Relationship Id="rId34" Type="http://schemas.openxmlformats.org/officeDocument/2006/relationships/slide" Target="slide19.xml"/><Relationship Id="rId7" Type="http://schemas.openxmlformats.org/officeDocument/2006/relationships/slide" Target="slide6.xml"/><Relationship Id="rId12" Type="http://schemas.openxmlformats.org/officeDocument/2006/relationships/slide" Target="slide11.xml"/><Relationship Id="rId17" Type="http://schemas.openxmlformats.org/officeDocument/2006/relationships/slide" Target="slide33.xml"/><Relationship Id="rId25" Type="http://schemas.openxmlformats.org/officeDocument/2006/relationships/slide" Target="slide27.xml"/><Relationship Id="rId33" Type="http://schemas.openxmlformats.org/officeDocument/2006/relationships/slide" Target="slide18.xml"/><Relationship Id="rId2" Type="http://schemas.openxmlformats.org/officeDocument/2006/relationships/slide" Target="slide2.xml"/><Relationship Id="rId16" Type="http://schemas.openxmlformats.org/officeDocument/2006/relationships/slide" Target="slide32.xml"/><Relationship Id="rId20" Type="http://schemas.openxmlformats.org/officeDocument/2006/relationships/slide" Target="slide36.xml"/><Relationship Id="rId29" Type="http://schemas.openxmlformats.org/officeDocument/2006/relationships/slide" Target="slide14.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slide" Target="slide10.xml"/><Relationship Id="rId24" Type="http://schemas.openxmlformats.org/officeDocument/2006/relationships/slide" Target="slide26.xml"/><Relationship Id="rId32" Type="http://schemas.openxmlformats.org/officeDocument/2006/relationships/slide" Target="slide17.xml"/><Relationship Id="rId37" Type="http://schemas.openxmlformats.org/officeDocument/2006/relationships/slide" Target="slide21.xml"/><Relationship Id="rId5" Type="http://schemas.openxmlformats.org/officeDocument/2006/relationships/image" Target="../media/image19.png"/><Relationship Id="rId15" Type="http://schemas.openxmlformats.org/officeDocument/2006/relationships/slide" Target="slide31.xml"/><Relationship Id="rId23" Type="http://schemas.openxmlformats.org/officeDocument/2006/relationships/slide" Target="slide25.xml"/><Relationship Id="rId28" Type="http://schemas.openxmlformats.org/officeDocument/2006/relationships/slide" Target="slide30.xml"/><Relationship Id="rId36"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35.xml"/><Relationship Id="rId31"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4.xml"/><Relationship Id="rId27" Type="http://schemas.openxmlformats.org/officeDocument/2006/relationships/slide" Target="slide29.xml"/><Relationship Id="rId30" Type="http://schemas.openxmlformats.org/officeDocument/2006/relationships/slide" Target="slide15.xml"/><Relationship Id="rId35" Type="http://schemas.openxmlformats.org/officeDocument/2006/relationships/slide" Target="slide2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028" name="Picture 4" descr="Databases for Beginners - The Tech Edvocate">
            <a:extLst>
              <a:ext uri="{FF2B5EF4-FFF2-40B4-BE49-F238E27FC236}">
                <a16:creationId xmlns:a16="http://schemas.microsoft.com/office/drawing/2014/main" id="{FE3E9C41-8826-4D63-9D16-CE32C9836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6496" y="1242875"/>
            <a:ext cx="8359007" cy="40859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379DF5B-4C43-48F1-9B8B-92BBAB2E1A2D}"/>
              </a:ext>
            </a:extLst>
          </p:cNvPr>
          <p:cNvSpPr txBox="1"/>
          <p:nvPr/>
        </p:nvSpPr>
        <p:spPr>
          <a:xfrm>
            <a:off x="1386395" y="257453"/>
            <a:ext cx="8889108" cy="646331"/>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dk1"/>
          </a:lnRef>
          <a:fillRef idx="3">
            <a:schemeClr val="dk1"/>
          </a:fillRef>
          <a:effectRef idx="2">
            <a:schemeClr val="dk1"/>
          </a:effectRef>
          <a:fontRef idx="minor">
            <a:schemeClr val="lt1"/>
          </a:fontRef>
        </p:style>
        <p:txBody>
          <a:bodyPr wrap="square" rtlCol="0">
            <a:spAutoFit/>
          </a:bodyPr>
          <a:lstStyle/>
          <a:p>
            <a:r>
              <a:rPr lang="fr-FR" sz="3600" b="1" dirty="0">
                <a:latin typeface="Cambria" panose="02040503050406030204" pitchFamily="18" charset="0"/>
                <a:ea typeface="Cambria" panose="02040503050406030204" pitchFamily="18" charset="0"/>
              </a:rPr>
              <a:t>TIn311 – Initiation aux bases de données</a:t>
            </a:r>
          </a:p>
        </p:txBody>
      </p:sp>
      <p:sp>
        <p:nvSpPr>
          <p:cNvPr id="7" name="TextBox 6">
            <a:extLst>
              <a:ext uri="{FF2B5EF4-FFF2-40B4-BE49-F238E27FC236}">
                <a16:creationId xmlns:a16="http://schemas.microsoft.com/office/drawing/2014/main" id="{F2D65C65-554C-4F87-8673-306FE8851D87}"/>
              </a:ext>
            </a:extLst>
          </p:cNvPr>
          <p:cNvSpPr txBox="1"/>
          <p:nvPr/>
        </p:nvSpPr>
        <p:spPr>
          <a:xfrm>
            <a:off x="1386395" y="5954215"/>
            <a:ext cx="9419208" cy="830997"/>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Alexandre CONDETTE</a:t>
            </a:r>
          </a:p>
          <a:p>
            <a:pPr algn="ctr"/>
            <a:r>
              <a:rPr lang="fr-FR" sz="1600" dirty="0">
                <a:latin typeface="Cambria" panose="02040503050406030204" pitchFamily="18" charset="0"/>
                <a:ea typeface="Cambria" panose="02040503050406030204" pitchFamily="18" charset="0"/>
              </a:rPr>
              <a:t>IPSA 2023/2024</a:t>
            </a:r>
          </a:p>
          <a:p>
            <a:pPr algn="ctr"/>
            <a:r>
              <a:rPr lang="fr-FR" sz="1600" dirty="0">
                <a:latin typeface="Cambria" panose="02040503050406030204" pitchFamily="18" charset="0"/>
                <a:ea typeface="Cambria" panose="02040503050406030204" pitchFamily="18" charset="0"/>
              </a:rPr>
              <a:t>12/09/2023</a:t>
            </a:r>
          </a:p>
        </p:txBody>
      </p:sp>
      <p:pic>
        <p:nvPicPr>
          <p:cNvPr id="1030" name="Picture 6" descr="Institut polytechnique des sciences avancées — Wikipédia">
            <a:extLst>
              <a:ext uri="{FF2B5EF4-FFF2-40B4-BE49-F238E27FC236}">
                <a16:creationId xmlns:a16="http://schemas.microsoft.com/office/drawing/2014/main" id="{312CE1EE-3996-482B-A358-B46AF8CA22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4390" y="-147178"/>
            <a:ext cx="2276846" cy="1529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37637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dirty="0"/>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10</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La méthode</a:t>
            </a:r>
            <a:endParaRPr lang="fr-FR" sz="2000" dirty="0">
              <a:solidFill>
                <a:schemeClr val="bg1"/>
              </a:solidFill>
              <a:latin typeface="Cambria" panose="02040503050406030204" pitchFamily="18" charset="0"/>
              <a:ea typeface="Cambria" panose="02040503050406030204" pitchFamily="18" charset="0"/>
            </a:endParaRPr>
          </a:p>
        </p:txBody>
      </p:sp>
      <p:sp>
        <p:nvSpPr>
          <p:cNvPr id="2" name="Flowchart: Multidocument 1">
            <a:extLst>
              <a:ext uri="{FF2B5EF4-FFF2-40B4-BE49-F238E27FC236}">
                <a16:creationId xmlns:a16="http://schemas.microsoft.com/office/drawing/2014/main" id="{7F4DA192-1AFA-4387-909A-69EB18ED9DE9}"/>
              </a:ext>
            </a:extLst>
          </p:cNvPr>
          <p:cNvSpPr/>
          <p:nvPr/>
        </p:nvSpPr>
        <p:spPr>
          <a:xfrm>
            <a:off x="606548" y="1518824"/>
            <a:ext cx="1534635" cy="1555934"/>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latin typeface="Cambria" panose="02040503050406030204" pitchFamily="18" charset="0"/>
                <a:ea typeface="Cambria" panose="02040503050406030204" pitchFamily="18" charset="0"/>
              </a:rPr>
              <a:t>Problème</a:t>
            </a:r>
          </a:p>
        </p:txBody>
      </p:sp>
      <p:grpSp>
        <p:nvGrpSpPr>
          <p:cNvPr id="25" name="Group 24">
            <a:extLst>
              <a:ext uri="{FF2B5EF4-FFF2-40B4-BE49-F238E27FC236}">
                <a16:creationId xmlns:a16="http://schemas.microsoft.com/office/drawing/2014/main" id="{A3B3CA20-FEC7-43FA-8D85-373E8B5EAF43}"/>
              </a:ext>
            </a:extLst>
          </p:cNvPr>
          <p:cNvGrpSpPr/>
          <p:nvPr/>
        </p:nvGrpSpPr>
        <p:grpSpPr>
          <a:xfrm>
            <a:off x="2978088" y="1968438"/>
            <a:ext cx="2485749" cy="1009064"/>
            <a:chOff x="4241166" y="1881941"/>
            <a:chExt cx="2485749" cy="1009064"/>
          </a:xfrm>
        </p:grpSpPr>
        <p:sp>
          <p:nvSpPr>
            <p:cNvPr id="4" name="Smiley Face 3">
              <a:extLst>
                <a:ext uri="{FF2B5EF4-FFF2-40B4-BE49-F238E27FC236}">
                  <a16:creationId xmlns:a16="http://schemas.microsoft.com/office/drawing/2014/main" id="{5054A413-C0B8-48E3-AB80-08D4636539C6}"/>
                </a:ext>
              </a:extLst>
            </p:cNvPr>
            <p:cNvSpPr/>
            <p:nvPr/>
          </p:nvSpPr>
          <p:spPr>
            <a:xfrm>
              <a:off x="5075668" y="1881941"/>
              <a:ext cx="816746" cy="677108"/>
            </a:xfrm>
            <a:prstGeom prst="smileyFac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FR"/>
            </a:p>
          </p:txBody>
        </p:sp>
        <p:sp>
          <p:nvSpPr>
            <p:cNvPr id="24" name="TextBox 23">
              <a:extLst>
                <a:ext uri="{FF2B5EF4-FFF2-40B4-BE49-F238E27FC236}">
                  <a16:creationId xmlns:a16="http://schemas.microsoft.com/office/drawing/2014/main" id="{5FE25EBC-C645-4431-828D-127507E2BA7D}"/>
                </a:ext>
              </a:extLst>
            </p:cNvPr>
            <p:cNvSpPr txBox="1"/>
            <p:nvPr/>
          </p:nvSpPr>
          <p:spPr>
            <a:xfrm>
              <a:off x="4241166" y="2552451"/>
              <a:ext cx="2485749" cy="338554"/>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Informaticien</a:t>
              </a:r>
            </a:p>
          </p:txBody>
        </p:sp>
      </p:grpSp>
      <p:cxnSp>
        <p:nvCxnSpPr>
          <p:cNvPr id="13" name="Straight Arrow Connector 12">
            <a:extLst>
              <a:ext uri="{FF2B5EF4-FFF2-40B4-BE49-F238E27FC236}">
                <a16:creationId xmlns:a16="http://schemas.microsoft.com/office/drawing/2014/main" id="{5E1EDC68-3DE1-424B-BE08-4303261C46A5}"/>
              </a:ext>
            </a:extLst>
          </p:cNvPr>
          <p:cNvCxnSpPr>
            <a:stCxn id="2" idx="3"/>
            <a:endCxn id="4" idx="2"/>
          </p:cNvCxnSpPr>
          <p:nvPr/>
        </p:nvCxnSpPr>
        <p:spPr>
          <a:xfrm>
            <a:off x="2141183" y="2296791"/>
            <a:ext cx="1671407" cy="1020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26" name="Picture 25">
            <a:extLst>
              <a:ext uri="{FF2B5EF4-FFF2-40B4-BE49-F238E27FC236}">
                <a16:creationId xmlns:a16="http://schemas.microsoft.com/office/drawing/2014/main" id="{A102DFE0-7A44-41BC-93C2-2A895C084971}"/>
              </a:ext>
            </a:extLst>
          </p:cNvPr>
          <p:cNvPicPr>
            <a:picLocks noChangeAspect="1"/>
          </p:cNvPicPr>
          <p:nvPr/>
        </p:nvPicPr>
        <p:blipFill>
          <a:blip r:embed="rId2"/>
          <a:stretch>
            <a:fillRect/>
          </a:stretch>
        </p:blipFill>
        <p:spPr>
          <a:xfrm>
            <a:off x="3110511" y="3752897"/>
            <a:ext cx="2220902" cy="1518394"/>
          </a:xfrm>
          <a:prstGeom prst="rect">
            <a:avLst/>
          </a:prstGeom>
        </p:spPr>
      </p:pic>
      <p:cxnSp>
        <p:nvCxnSpPr>
          <p:cNvPr id="28" name="Straight Arrow Connector 27">
            <a:extLst>
              <a:ext uri="{FF2B5EF4-FFF2-40B4-BE49-F238E27FC236}">
                <a16:creationId xmlns:a16="http://schemas.microsoft.com/office/drawing/2014/main" id="{6F6A3EE5-4D1D-4F7C-878C-A51925A51DDF}"/>
              </a:ext>
            </a:extLst>
          </p:cNvPr>
          <p:cNvCxnSpPr>
            <a:stCxn id="24" idx="2"/>
            <a:endCxn id="26" idx="0"/>
          </p:cNvCxnSpPr>
          <p:nvPr/>
        </p:nvCxnSpPr>
        <p:spPr>
          <a:xfrm flipH="1">
            <a:off x="4220962" y="2977502"/>
            <a:ext cx="1" cy="77539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9" name="TextBox 28">
            <a:extLst>
              <a:ext uri="{FF2B5EF4-FFF2-40B4-BE49-F238E27FC236}">
                <a16:creationId xmlns:a16="http://schemas.microsoft.com/office/drawing/2014/main" id="{EE668744-B147-489E-996F-0220F0D3B223}"/>
              </a:ext>
            </a:extLst>
          </p:cNvPr>
          <p:cNvSpPr txBox="1"/>
          <p:nvPr/>
        </p:nvSpPr>
        <p:spPr>
          <a:xfrm>
            <a:off x="2991777" y="5231244"/>
            <a:ext cx="2485749" cy="338554"/>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MCD</a:t>
            </a:r>
          </a:p>
        </p:txBody>
      </p:sp>
      <p:pic>
        <p:nvPicPr>
          <p:cNvPr id="30" name="Picture 29">
            <a:extLst>
              <a:ext uri="{FF2B5EF4-FFF2-40B4-BE49-F238E27FC236}">
                <a16:creationId xmlns:a16="http://schemas.microsoft.com/office/drawing/2014/main" id="{ED82EB0C-23A5-4157-A716-E6F88A8B2F68}"/>
              </a:ext>
            </a:extLst>
          </p:cNvPr>
          <p:cNvPicPr>
            <a:picLocks noChangeAspect="1"/>
          </p:cNvPicPr>
          <p:nvPr/>
        </p:nvPicPr>
        <p:blipFill>
          <a:blip r:embed="rId3"/>
          <a:stretch>
            <a:fillRect/>
          </a:stretch>
        </p:blipFill>
        <p:spPr>
          <a:xfrm>
            <a:off x="6096000" y="3586687"/>
            <a:ext cx="3513578" cy="1850814"/>
          </a:xfrm>
          <a:prstGeom prst="rect">
            <a:avLst/>
          </a:prstGeom>
        </p:spPr>
      </p:pic>
      <p:cxnSp>
        <p:nvCxnSpPr>
          <p:cNvPr id="31" name="Straight Arrow Connector 30">
            <a:extLst>
              <a:ext uri="{FF2B5EF4-FFF2-40B4-BE49-F238E27FC236}">
                <a16:creationId xmlns:a16="http://schemas.microsoft.com/office/drawing/2014/main" id="{B8992EA1-C0AC-43CE-BBEA-0A7C598C83E4}"/>
              </a:ext>
            </a:extLst>
          </p:cNvPr>
          <p:cNvCxnSpPr>
            <a:cxnSpLocks/>
            <a:stCxn id="26" idx="3"/>
            <a:endCxn id="30" idx="1"/>
          </p:cNvCxnSpPr>
          <p:nvPr/>
        </p:nvCxnSpPr>
        <p:spPr>
          <a:xfrm>
            <a:off x="5331413" y="4512094"/>
            <a:ext cx="764587"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5" name="TextBox 34">
            <a:extLst>
              <a:ext uri="{FF2B5EF4-FFF2-40B4-BE49-F238E27FC236}">
                <a16:creationId xmlns:a16="http://schemas.microsoft.com/office/drawing/2014/main" id="{F24408E4-6B7D-477F-8C41-46E76CEC4696}"/>
              </a:ext>
            </a:extLst>
          </p:cNvPr>
          <p:cNvSpPr txBox="1"/>
          <p:nvPr/>
        </p:nvSpPr>
        <p:spPr>
          <a:xfrm>
            <a:off x="6870252" y="5298151"/>
            <a:ext cx="2485749" cy="338554"/>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MLD</a:t>
            </a:r>
          </a:p>
        </p:txBody>
      </p:sp>
      <p:pic>
        <p:nvPicPr>
          <p:cNvPr id="36" name="Picture 35">
            <a:extLst>
              <a:ext uri="{FF2B5EF4-FFF2-40B4-BE49-F238E27FC236}">
                <a16:creationId xmlns:a16="http://schemas.microsoft.com/office/drawing/2014/main" id="{9FC6F550-DB63-4E40-9780-6EE0EB5DE6BE}"/>
              </a:ext>
            </a:extLst>
          </p:cNvPr>
          <p:cNvPicPr>
            <a:picLocks noChangeAspect="1"/>
          </p:cNvPicPr>
          <p:nvPr/>
        </p:nvPicPr>
        <p:blipFill>
          <a:blip r:embed="rId4"/>
          <a:stretch>
            <a:fillRect/>
          </a:stretch>
        </p:blipFill>
        <p:spPr>
          <a:xfrm>
            <a:off x="8412559" y="1437650"/>
            <a:ext cx="3480010" cy="1612208"/>
          </a:xfrm>
          <a:prstGeom prst="rect">
            <a:avLst/>
          </a:prstGeom>
        </p:spPr>
      </p:pic>
      <p:cxnSp>
        <p:nvCxnSpPr>
          <p:cNvPr id="41" name="Connector: Elbow 40">
            <a:extLst>
              <a:ext uri="{FF2B5EF4-FFF2-40B4-BE49-F238E27FC236}">
                <a16:creationId xmlns:a16="http://schemas.microsoft.com/office/drawing/2014/main" id="{0C096EF0-22E8-4482-80C1-60272C025CEC}"/>
              </a:ext>
            </a:extLst>
          </p:cNvPr>
          <p:cNvCxnSpPr>
            <a:stCxn id="30" idx="0"/>
            <a:endCxn id="36" idx="1"/>
          </p:cNvCxnSpPr>
          <p:nvPr/>
        </p:nvCxnSpPr>
        <p:spPr>
          <a:xfrm rot="5400000" flipH="1" flipV="1">
            <a:off x="7461208" y="2635336"/>
            <a:ext cx="1342933" cy="559770"/>
          </a:xfrm>
          <a:prstGeom prst="bentConnector2">
            <a:avLst/>
          </a:prstGeom>
          <a:ln>
            <a:tailEnd type="triangle"/>
          </a:ln>
        </p:spPr>
        <p:style>
          <a:lnRef idx="1">
            <a:schemeClr val="accent2"/>
          </a:lnRef>
          <a:fillRef idx="0">
            <a:schemeClr val="accent2"/>
          </a:fillRef>
          <a:effectRef idx="0">
            <a:schemeClr val="accent2"/>
          </a:effectRef>
          <a:fontRef idx="minor">
            <a:schemeClr val="tx1"/>
          </a:fontRef>
        </p:style>
      </p:cxnSp>
      <mc:AlternateContent xmlns:mc="http://schemas.openxmlformats.org/markup-compatibility/2006" xmlns:am3d="http://schemas.microsoft.com/office/drawing/2017/model3d">
        <mc:Choice Requires="am3d">
          <p:graphicFrame>
            <p:nvGraphicFramePr>
              <p:cNvPr id="45" name="3D Model 44" descr="Database symbol">
                <a:extLst>
                  <a:ext uri="{FF2B5EF4-FFF2-40B4-BE49-F238E27FC236}">
                    <a16:creationId xmlns:a16="http://schemas.microsoft.com/office/drawing/2014/main" id="{B34B2E91-ECB0-4CC9-B6CB-F0C31648BD06}"/>
                  </a:ext>
                </a:extLst>
              </p:cNvPr>
              <p:cNvGraphicFramePr>
                <a:graphicFrameLocks noChangeAspect="1"/>
              </p:cNvGraphicFramePr>
              <p:nvPr>
                <p:extLst>
                  <p:ext uri="{D42A27DB-BD31-4B8C-83A1-F6EECF244321}">
                    <p14:modId xmlns:p14="http://schemas.microsoft.com/office/powerpoint/2010/main" val="1967095453"/>
                  </p:ext>
                </p:extLst>
              </p:nvPr>
            </p:nvGraphicFramePr>
            <p:xfrm>
              <a:off x="10488897" y="3620630"/>
              <a:ext cx="1234136" cy="1594884"/>
            </p:xfrm>
            <a:graphic>
              <a:graphicData uri="http://schemas.microsoft.com/office/drawing/2017/model3d">
                <am3d:model3d r:embed="rId5">
                  <am3d:spPr>
                    <a:xfrm>
                      <a:off x="0" y="0"/>
                      <a:ext cx="1234136" cy="1594884"/>
                    </a:xfrm>
                    <a:prstGeom prst="rect">
                      <a:avLst/>
                    </a:prstGeom>
                  </am3d:spPr>
                  <am3d:camera>
                    <am3d:pos x="0" y="0" z="75876465"/>
                    <am3d:up dx="0" dy="36000000" dz="0"/>
                    <am3d:lookAt x="0" y="0" z="0"/>
                    <am3d:perspective fov="2700000"/>
                  </am3d:camera>
                  <am3d:trans>
                    <am3d:meterPerModelUnit n="15118584" d="1000000"/>
                    <am3d:preTrans dx="0" dy="-18000000" dz="-1"/>
                    <am3d:scale>
                      <am3d:sx n="1000000" d="1000000"/>
                      <am3d:sy n="1000000" d="1000000"/>
                      <am3d:sz n="1000000" d="1000000"/>
                    </am3d:scale>
                    <am3d:rot ax="-895951" ay="-658315" az="-10625650"/>
                    <am3d:postTrans dx="0" dy="0" dz="0"/>
                  </am3d:trans>
                  <am3d:raster rName="Office3DRenderer" rVer="16.0.8326">
                    <am3d:blip r:embed="rId6"/>
                  </am3d:raster>
                  <am3d:objViewport viewportSz="203157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45" name="3D Model 44" descr="Database symbol">
                <a:extLst>
                  <a:ext uri="{FF2B5EF4-FFF2-40B4-BE49-F238E27FC236}">
                    <a16:creationId xmlns:a16="http://schemas.microsoft.com/office/drawing/2014/main" id="{B34B2E91-ECB0-4CC9-B6CB-F0C31648BD06}"/>
                  </a:ext>
                </a:extLst>
              </p:cNvPr>
              <p:cNvPicPr>
                <a:picLocks noGrp="1" noRot="1" noChangeAspect="1" noMove="1" noResize="1" noEditPoints="1" noAdjustHandles="1" noChangeArrowheads="1" noChangeShapeType="1" noCrop="1"/>
              </p:cNvPicPr>
              <p:nvPr/>
            </p:nvPicPr>
            <p:blipFill>
              <a:blip r:embed="rId7"/>
              <a:stretch>
                <a:fillRect/>
              </a:stretch>
            </p:blipFill>
            <p:spPr>
              <a:xfrm>
                <a:off x="10488897" y="3620630"/>
                <a:ext cx="1234136" cy="1594884"/>
              </a:xfrm>
              <a:prstGeom prst="rect">
                <a:avLst/>
              </a:prstGeom>
            </p:spPr>
          </p:pic>
        </mc:Fallback>
      </mc:AlternateContent>
      <p:sp>
        <p:nvSpPr>
          <p:cNvPr id="47" name="TextBox 46">
            <a:extLst>
              <a:ext uri="{FF2B5EF4-FFF2-40B4-BE49-F238E27FC236}">
                <a16:creationId xmlns:a16="http://schemas.microsoft.com/office/drawing/2014/main" id="{EE425497-60A9-43B8-B123-9A638A38813F}"/>
              </a:ext>
            </a:extLst>
          </p:cNvPr>
          <p:cNvSpPr txBox="1"/>
          <p:nvPr/>
        </p:nvSpPr>
        <p:spPr>
          <a:xfrm>
            <a:off x="8720275" y="3013131"/>
            <a:ext cx="2485749" cy="338554"/>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SQL</a:t>
            </a:r>
          </a:p>
        </p:txBody>
      </p:sp>
      <p:cxnSp>
        <p:nvCxnSpPr>
          <p:cNvPr id="49" name="Connector: Elbow 48">
            <a:extLst>
              <a:ext uri="{FF2B5EF4-FFF2-40B4-BE49-F238E27FC236}">
                <a16:creationId xmlns:a16="http://schemas.microsoft.com/office/drawing/2014/main" id="{156B7702-2251-44C5-8E37-DB73ADFDA9FA}"/>
              </a:ext>
            </a:extLst>
          </p:cNvPr>
          <p:cNvCxnSpPr>
            <a:stCxn id="47" idx="2"/>
            <a:endCxn id="45" idx="0"/>
          </p:cNvCxnSpPr>
          <p:nvPr/>
        </p:nvCxnSpPr>
        <p:spPr>
          <a:xfrm rot="16200000" flipH="1">
            <a:off x="10400085" y="2914749"/>
            <a:ext cx="268945" cy="1142815"/>
          </a:xfrm>
          <a:prstGeom prst="bentConnector3">
            <a:avLst/>
          </a:prstGeom>
          <a:ln>
            <a:tailEnd type="triangle"/>
          </a:ln>
        </p:spPr>
        <p:style>
          <a:lnRef idx="1">
            <a:schemeClr val="accent2"/>
          </a:lnRef>
          <a:fillRef idx="0">
            <a:schemeClr val="accent2"/>
          </a:fillRef>
          <a:effectRef idx="0">
            <a:schemeClr val="accent2"/>
          </a:effectRef>
          <a:fontRef idx="minor">
            <a:schemeClr val="tx1"/>
          </a:fontRef>
        </p:style>
      </p:cxnSp>
      <p:sp>
        <p:nvSpPr>
          <p:cNvPr id="50" name="TextBox 49">
            <a:extLst>
              <a:ext uri="{FF2B5EF4-FFF2-40B4-BE49-F238E27FC236}">
                <a16:creationId xmlns:a16="http://schemas.microsoft.com/office/drawing/2014/main" id="{14850A3E-8DA7-4273-BEDC-DDED8B4B11C4}"/>
              </a:ext>
            </a:extLst>
          </p:cNvPr>
          <p:cNvSpPr txBox="1"/>
          <p:nvPr/>
        </p:nvSpPr>
        <p:spPr>
          <a:xfrm>
            <a:off x="9876308" y="5251073"/>
            <a:ext cx="2485749" cy="338554"/>
          </a:xfrm>
          <a:prstGeom prst="rect">
            <a:avLst/>
          </a:prstGeom>
          <a:noFill/>
        </p:spPr>
        <p:txBody>
          <a:bodyPr wrap="square" rtlCol="0">
            <a:spAutoFit/>
          </a:bodyPr>
          <a:lstStyle/>
          <a:p>
            <a:pPr algn="ctr"/>
            <a:r>
              <a:rPr lang="fr-FR" sz="1600" dirty="0">
                <a:latin typeface="Cambria" panose="02040503050406030204" pitchFamily="18" charset="0"/>
                <a:ea typeface="Cambria" panose="02040503050406030204" pitchFamily="18" charset="0"/>
              </a:rPr>
              <a:t>BDD</a:t>
            </a:r>
          </a:p>
        </p:txBody>
      </p:sp>
      <p:sp>
        <p:nvSpPr>
          <p:cNvPr id="34" name="Oval 33">
            <a:hlinkClick r:id="rId8" action="ppaction://hlinksldjump"/>
            <a:extLst>
              <a:ext uri="{FF2B5EF4-FFF2-40B4-BE49-F238E27FC236}">
                <a16:creationId xmlns:a16="http://schemas.microsoft.com/office/drawing/2014/main" id="{5F6403F3-D3FB-4BA4-B1C2-4FA8A9E657A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9" action="ppaction://hlinksldjump"/>
            <a:extLst>
              <a:ext uri="{FF2B5EF4-FFF2-40B4-BE49-F238E27FC236}">
                <a16:creationId xmlns:a16="http://schemas.microsoft.com/office/drawing/2014/main" id="{72EB9462-42EB-41AD-9187-CCE74466EE17}"/>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0" action="ppaction://hlinksldjump"/>
            <a:extLst>
              <a:ext uri="{FF2B5EF4-FFF2-40B4-BE49-F238E27FC236}">
                <a16:creationId xmlns:a16="http://schemas.microsoft.com/office/drawing/2014/main" id="{E2AC0DB0-4652-417B-A61B-BD794C6FF72F}"/>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1" action="ppaction://hlinksldjump"/>
            <a:extLst>
              <a:ext uri="{FF2B5EF4-FFF2-40B4-BE49-F238E27FC236}">
                <a16:creationId xmlns:a16="http://schemas.microsoft.com/office/drawing/2014/main" id="{B3D70546-5504-4772-95D7-F36283FFFF5F}"/>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2" action="ppaction://hlinksldjump"/>
            <a:extLst>
              <a:ext uri="{FF2B5EF4-FFF2-40B4-BE49-F238E27FC236}">
                <a16:creationId xmlns:a16="http://schemas.microsoft.com/office/drawing/2014/main" id="{FE37CFC1-2CE6-4D3C-92C6-C065D919057E}"/>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3" action="ppaction://hlinksldjump"/>
            <a:extLst>
              <a:ext uri="{FF2B5EF4-FFF2-40B4-BE49-F238E27FC236}">
                <a16:creationId xmlns:a16="http://schemas.microsoft.com/office/drawing/2014/main" id="{E3B3B4FD-A890-4115-AC9B-C3F044C9E0D5}"/>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4" action="ppaction://hlinksldjump"/>
            <a:extLst>
              <a:ext uri="{FF2B5EF4-FFF2-40B4-BE49-F238E27FC236}">
                <a16:creationId xmlns:a16="http://schemas.microsoft.com/office/drawing/2014/main" id="{A2E48647-4A11-4D19-B576-2BADAAF9F739}"/>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15" action="ppaction://hlinksldjump"/>
            <a:extLst>
              <a:ext uri="{FF2B5EF4-FFF2-40B4-BE49-F238E27FC236}">
                <a16:creationId xmlns:a16="http://schemas.microsoft.com/office/drawing/2014/main" id="{89A2CEB3-6E84-4AD5-B2B5-3473A91D54B0}"/>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16" action="ppaction://hlinksldjump"/>
            <a:extLst>
              <a:ext uri="{FF2B5EF4-FFF2-40B4-BE49-F238E27FC236}">
                <a16:creationId xmlns:a16="http://schemas.microsoft.com/office/drawing/2014/main" id="{49FE5A68-E0A2-4DDB-A953-CB745F7EAAE7}"/>
              </a:ext>
            </a:extLst>
          </p:cNvPr>
          <p:cNvSpPr/>
          <p:nvPr/>
        </p:nvSpPr>
        <p:spPr>
          <a:xfrm>
            <a:off x="3538693"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17" action="ppaction://hlinksldjump"/>
            <a:extLst>
              <a:ext uri="{FF2B5EF4-FFF2-40B4-BE49-F238E27FC236}">
                <a16:creationId xmlns:a16="http://schemas.microsoft.com/office/drawing/2014/main" id="{C7F1357B-E805-427C-9F4A-A48D13CD8005}"/>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18" action="ppaction://hlinksldjump"/>
            <a:extLst>
              <a:ext uri="{FF2B5EF4-FFF2-40B4-BE49-F238E27FC236}">
                <a16:creationId xmlns:a16="http://schemas.microsoft.com/office/drawing/2014/main" id="{09FB4E37-9F17-4B95-B1A8-546294953FEA}"/>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19" action="ppaction://hlinksldjump"/>
            <a:extLst>
              <a:ext uri="{FF2B5EF4-FFF2-40B4-BE49-F238E27FC236}">
                <a16:creationId xmlns:a16="http://schemas.microsoft.com/office/drawing/2014/main" id="{137F9BF7-28F9-4895-9161-B869A4C3E67B}"/>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0" action="ppaction://hlinksldjump"/>
            <a:extLst>
              <a:ext uri="{FF2B5EF4-FFF2-40B4-BE49-F238E27FC236}">
                <a16:creationId xmlns:a16="http://schemas.microsoft.com/office/drawing/2014/main" id="{478CE46D-0E9C-4680-A0C4-22E0A522204D}"/>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21" action="ppaction://hlinksldjump"/>
            <a:extLst>
              <a:ext uri="{FF2B5EF4-FFF2-40B4-BE49-F238E27FC236}">
                <a16:creationId xmlns:a16="http://schemas.microsoft.com/office/drawing/2014/main" id="{9CFDB902-CE15-4882-B9F9-DD81EEFF4D34}"/>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22" action="ppaction://hlinksldjump"/>
            <a:extLst>
              <a:ext uri="{FF2B5EF4-FFF2-40B4-BE49-F238E27FC236}">
                <a16:creationId xmlns:a16="http://schemas.microsoft.com/office/drawing/2014/main" id="{EE7CCD32-F1C9-432B-AC39-0A8BE200CBEF}"/>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23" action="ppaction://hlinksldjump"/>
            <a:extLst>
              <a:ext uri="{FF2B5EF4-FFF2-40B4-BE49-F238E27FC236}">
                <a16:creationId xmlns:a16="http://schemas.microsoft.com/office/drawing/2014/main" id="{6E7E89C5-30A3-4FE3-B5EA-ED96DA16F497}"/>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24" action="ppaction://hlinksldjump"/>
            <a:extLst>
              <a:ext uri="{FF2B5EF4-FFF2-40B4-BE49-F238E27FC236}">
                <a16:creationId xmlns:a16="http://schemas.microsoft.com/office/drawing/2014/main" id="{8A8822C3-AE27-4A45-A89B-837E6FD19E9C}"/>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25" action="ppaction://hlinksldjump"/>
            <a:extLst>
              <a:ext uri="{FF2B5EF4-FFF2-40B4-BE49-F238E27FC236}">
                <a16:creationId xmlns:a16="http://schemas.microsoft.com/office/drawing/2014/main" id="{FF0D690B-9274-4A04-8F8F-CF8BBB48A68A}"/>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26" action="ppaction://hlinksldjump"/>
            <a:extLst>
              <a:ext uri="{FF2B5EF4-FFF2-40B4-BE49-F238E27FC236}">
                <a16:creationId xmlns:a16="http://schemas.microsoft.com/office/drawing/2014/main" id="{F1F74EAF-E581-47F5-AEB9-67555FBE5DE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27" action="ppaction://hlinksldjump"/>
            <a:extLst>
              <a:ext uri="{FF2B5EF4-FFF2-40B4-BE49-F238E27FC236}">
                <a16:creationId xmlns:a16="http://schemas.microsoft.com/office/drawing/2014/main" id="{28C0BDA1-D82F-4CBF-BAEF-64205D2458F0}"/>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28" action="ppaction://hlinksldjump"/>
            <a:extLst>
              <a:ext uri="{FF2B5EF4-FFF2-40B4-BE49-F238E27FC236}">
                <a16:creationId xmlns:a16="http://schemas.microsoft.com/office/drawing/2014/main" id="{64806744-3875-45E7-A586-725C7457B031}"/>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Oval 61">
            <a:hlinkClick r:id="rId29" action="ppaction://hlinksldjump"/>
            <a:extLst>
              <a:ext uri="{FF2B5EF4-FFF2-40B4-BE49-F238E27FC236}">
                <a16:creationId xmlns:a16="http://schemas.microsoft.com/office/drawing/2014/main" id="{DBBD1DFC-AFAB-45E0-B90D-F67752EBF20A}"/>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Oval 62">
            <a:hlinkClick r:id="rId30" action="ppaction://hlinksldjump"/>
            <a:extLst>
              <a:ext uri="{FF2B5EF4-FFF2-40B4-BE49-F238E27FC236}">
                <a16:creationId xmlns:a16="http://schemas.microsoft.com/office/drawing/2014/main" id="{1E05F1FA-D20B-4C32-8DB8-2B2C92217029}"/>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Oval 63">
            <a:hlinkClick r:id="rId31" action="ppaction://hlinksldjump"/>
            <a:extLst>
              <a:ext uri="{FF2B5EF4-FFF2-40B4-BE49-F238E27FC236}">
                <a16:creationId xmlns:a16="http://schemas.microsoft.com/office/drawing/2014/main" id="{4D2E6746-CA8F-45CD-95A5-4AE57DC0125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Oval 64">
            <a:hlinkClick r:id="rId32" action="ppaction://hlinksldjump"/>
            <a:extLst>
              <a:ext uri="{FF2B5EF4-FFF2-40B4-BE49-F238E27FC236}">
                <a16:creationId xmlns:a16="http://schemas.microsoft.com/office/drawing/2014/main" id="{5BA7EE6E-EE20-4146-A98F-C15429369D54}"/>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Oval 65">
            <a:hlinkClick r:id="rId33" action="ppaction://hlinksldjump"/>
            <a:extLst>
              <a:ext uri="{FF2B5EF4-FFF2-40B4-BE49-F238E27FC236}">
                <a16:creationId xmlns:a16="http://schemas.microsoft.com/office/drawing/2014/main" id="{150DC46B-C502-4668-B109-784675B70648}"/>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Oval 66">
            <a:hlinkClick r:id="rId34" action="ppaction://hlinksldjump"/>
            <a:extLst>
              <a:ext uri="{FF2B5EF4-FFF2-40B4-BE49-F238E27FC236}">
                <a16:creationId xmlns:a16="http://schemas.microsoft.com/office/drawing/2014/main" id="{0D5A911E-AD89-4D48-A8D4-A6832921D604}"/>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Oval 67">
            <a:hlinkClick r:id="rId35" action="ppaction://hlinksldjump"/>
            <a:extLst>
              <a:ext uri="{FF2B5EF4-FFF2-40B4-BE49-F238E27FC236}">
                <a16:creationId xmlns:a16="http://schemas.microsoft.com/office/drawing/2014/main" id="{BE4DBC1E-926D-4C70-B22D-F5B277B87F9F}"/>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Oval 68">
            <a:hlinkClick r:id="rId36" action="ppaction://hlinksldjump"/>
            <a:extLst>
              <a:ext uri="{FF2B5EF4-FFF2-40B4-BE49-F238E27FC236}">
                <a16:creationId xmlns:a16="http://schemas.microsoft.com/office/drawing/2014/main" id="{70B39E43-2EB2-4FD9-8E32-D33347275D3C}"/>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Oval 69">
            <a:hlinkClick r:id="rId37" action="ppaction://hlinksldjump"/>
            <a:extLst>
              <a:ext uri="{FF2B5EF4-FFF2-40B4-BE49-F238E27FC236}">
                <a16:creationId xmlns:a16="http://schemas.microsoft.com/office/drawing/2014/main" id="{5F3B14DA-ABE9-438E-837D-A0E40A444534}"/>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Oval 70">
            <a:hlinkClick r:id="rId38" action="ppaction://hlinksldjump"/>
            <a:extLst>
              <a:ext uri="{FF2B5EF4-FFF2-40B4-BE49-F238E27FC236}">
                <a16:creationId xmlns:a16="http://schemas.microsoft.com/office/drawing/2014/main" id="{C2C5B1D1-251E-43D9-AC3F-90407D0D86B5}"/>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Oval 71">
            <a:hlinkClick r:id="rId39" action="ppaction://hlinksldjump"/>
            <a:extLst>
              <a:ext uri="{FF2B5EF4-FFF2-40B4-BE49-F238E27FC236}">
                <a16:creationId xmlns:a16="http://schemas.microsoft.com/office/drawing/2014/main" id="{E5991FD7-D8B3-4E14-BCF4-635DD87A0DF2}"/>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Oval 72">
            <a:hlinkClick r:id="rId40" action="ppaction://hlinksldjump"/>
            <a:extLst>
              <a:ext uri="{FF2B5EF4-FFF2-40B4-BE49-F238E27FC236}">
                <a16:creationId xmlns:a16="http://schemas.microsoft.com/office/drawing/2014/main" id="{E7285C09-34EB-4A36-9EF3-E9A113FB1D1F}"/>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4" name="Oval 73">
            <a:hlinkClick r:id="rId41" action="ppaction://hlinksldjump"/>
            <a:extLst>
              <a:ext uri="{FF2B5EF4-FFF2-40B4-BE49-F238E27FC236}">
                <a16:creationId xmlns:a16="http://schemas.microsoft.com/office/drawing/2014/main" id="{81485204-401B-4552-A6CE-8DECA516652D}"/>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5" name="Oval 74">
            <a:hlinkClick r:id="rId42" action="ppaction://hlinksldjump"/>
            <a:extLst>
              <a:ext uri="{FF2B5EF4-FFF2-40B4-BE49-F238E27FC236}">
                <a16:creationId xmlns:a16="http://schemas.microsoft.com/office/drawing/2014/main" id="{6ABEEF43-294E-4B4F-AAF4-1668791052F5}"/>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3329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11</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Modèle relationnel</a:t>
            </a:r>
          </a:p>
          <a:p>
            <a:r>
              <a:rPr lang="fr-FR" dirty="0">
                <a:solidFill>
                  <a:schemeClr val="bg1"/>
                </a:solidFill>
                <a:latin typeface="Cambria" panose="02040503050406030204" pitchFamily="18" charset="0"/>
                <a:ea typeface="Cambria" panose="02040503050406030204" pitchFamily="18" charset="0"/>
              </a:rPr>
              <a:t>Genèse</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D2429A34-ED57-4AA3-AE4C-9793E31C02F6}"/>
              </a:ext>
            </a:extLst>
          </p:cNvPr>
          <p:cNvSpPr txBox="1"/>
          <p:nvPr/>
        </p:nvSpPr>
        <p:spPr>
          <a:xfrm>
            <a:off x="220667" y="1518824"/>
            <a:ext cx="9947939" cy="4524315"/>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Inventé par Edgar Codd, informaticien britannique en 1970,</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Manière de modéliser les relations existantes entre plusieurs informations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Permet de décrire les relations de façon logique et mathématique (Algèbre relationnelle).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Données organisées sous formes de tables (appelées « relations ») associées entre elles,</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Dans ces tables : les lignes (ou « n-uplet ») correspondent à un enregistrement</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Une colonne corresponds à un attribut / une propriété cohérente, intègre avec certaines contraintes</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Principe de clés : </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Clé primaire : Colonne ou ensemble de colonne dont la valeur permets d’identifier de manière univoque chaque enregistrement de la table</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Clés étrangères : Etablisse les relation entre les tables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Opérations de manipulation</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Normalisation</a:t>
            </a:r>
          </a:p>
        </p:txBody>
      </p:sp>
      <p:sp>
        <p:nvSpPr>
          <p:cNvPr id="25" name="Oval 24">
            <a:hlinkClick r:id="rId2" action="ppaction://hlinksldjump"/>
            <a:extLst>
              <a:ext uri="{FF2B5EF4-FFF2-40B4-BE49-F238E27FC236}">
                <a16:creationId xmlns:a16="http://schemas.microsoft.com/office/drawing/2014/main" id="{27E0EF36-11A2-4B9D-80E4-BC94CC98218E}"/>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3" action="ppaction://hlinksldjump"/>
            <a:extLst>
              <a:ext uri="{FF2B5EF4-FFF2-40B4-BE49-F238E27FC236}">
                <a16:creationId xmlns:a16="http://schemas.microsoft.com/office/drawing/2014/main" id="{9075E6B2-8E16-44B9-9572-7720C994624E}"/>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4" action="ppaction://hlinksldjump"/>
            <a:extLst>
              <a:ext uri="{FF2B5EF4-FFF2-40B4-BE49-F238E27FC236}">
                <a16:creationId xmlns:a16="http://schemas.microsoft.com/office/drawing/2014/main" id="{CBBAE4EB-FC0B-4B03-A7E4-5600F5DD6B53}"/>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5" action="ppaction://hlinksldjump"/>
            <a:extLst>
              <a:ext uri="{FF2B5EF4-FFF2-40B4-BE49-F238E27FC236}">
                <a16:creationId xmlns:a16="http://schemas.microsoft.com/office/drawing/2014/main" id="{84BE290D-338F-4146-B518-92EE364CC2AF}"/>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6" action="ppaction://hlinksldjump"/>
            <a:extLst>
              <a:ext uri="{FF2B5EF4-FFF2-40B4-BE49-F238E27FC236}">
                <a16:creationId xmlns:a16="http://schemas.microsoft.com/office/drawing/2014/main" id="{38C24799-C660-44B0-BB7F-8E150EA4F8F5}"/>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19ABF08E-3363-4418-95CF-65B1954FE5F8}"/>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F35AF1A4-A0A5-4B18-A4AC-C3A6698F1513}"/>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BB54C7E3-B1C4-47BD-A9D4-A7BC41EDF7C1}"/>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3D508441-2A3B-4783-B438-363138B8004F}"/>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013DA701-8A20-4FCE-9B03-D622E8002F97}"/>
              </a:ext>
            </a:extLst>
          </p:cNvPr>
          <p:cNvSpPr/>
          <p:nvPr/>
        </p:nvSpPr>
        <p:spPr>
          <a:xfrm>
            <a:off x="4391354"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C691130D-AA99-4B4A-8EC1-9250ABCEDC73}"/>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2374F6FE-24EC-42D6-82A3-437CE6C31D8E}"/>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C4C9A1BB-755C-4310-AD50-C88A246BF29E}"/>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64180786-F6DA-477D-B89D-CBA5E93D9DF5}"/>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C02C62ED-B239-4EF0-82AE-7677E842356B}"/>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2BD6BE8B-A4A7-47FF-A6C9-819267A32CD5}"/>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4538352C-AA70-4113-B3E0-4982E29E672E}"/>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A07E35BD-7FC5-4E49-8F4B-4E4A15C80991}"/>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C16B1C71-F818-475E-8493-74B81659E378}"/>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5504C2F6-DEF6-4C8E-95DB-399AB37F813D}"/>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1DA84D65-3E25-4F9B-B5DA-CA6F8E3CEB53}"/>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F13F401F-2E94-44E3-90C0-2F7EFB9328FB}"/>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6BB2F977-B27B-4E85-9A5C-9E96393EE184}"/>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EFD94B53-3C1F-4A06-A909-B86F0F77F280}"/>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B65EA7D6-B134-4B39-B052-3BFDDB6B4BE6}"/>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928C5D44-9ABE-433D-8B5E-1A238C4E70C1}"/>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B773C00A-4A7A-43F6-BF06-F7541A19802E}"/>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07F3C5C5-4A41-4213-A0CD-45C5FB00D890}"/>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359B5042-705C-411D-8D61-B4CCAE20DE02}"/>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9AA01338-4F95-42F4-A593-56932AE96B1C}"/>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9D03C3EF-3CEA-4333-BD2D-E7A04E42095F}"/>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7F385C0E-38BF-461D-82C9-E422BE208EBA}"/>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04E0712B-E398-4EC9-9576-81F14AB8CD77}"/>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0EFB4B78-E2AB-482C-8034-69AA70F64206}"/>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065E295B-1881-4DCA-8255-F60AEBB01F47}"/>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2643123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12</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Modèle relationnel</a:t>
            </a:r>
          </a:p>
          <a:p>
            <a:r>
              <a:rPr lang="fr-FR" dirty="0">
                <a:solidFill>
                  <a:schemeClr val="bg1"/>
                </a:solidFill>
                <a:latin typeface="Cambria" panose="02040503050406030204" pitchFamily="18" charset="0"/>
                <a:ea typeface="Cambria" panose="02040503050406030204" pitchFamily="18" charset="0"/>
              </a:rPr>
              <a:t>Exemple</a:t>
            </a:r>
            <a:endParaRPr lang="fr-FR" sz="2000" dirty="0">
              <a:solidFill>
                <a:schemeClr val="bg1"/>
              </a:solidFill>
              <a:latin typeface="Cambria" panose="02040503050406030204" pitchFamily="18" charset="0"/>
              <a:ea typeface="Cambria" panose="02040503050406030204" pitchFamily="18" charset="0"/>
            </a:endParaRPr>
          </a:p>
        </p:txBody>
      </p:sp>
      <p:graphicFrame>
        <p:nvGraphicFramePr>
          <p:cNvPr id="2" name="Table 1">
            <a:extLst>
              <a:ext uri="{FF2B5EF4-FFF2-40B4-BE49-F238E27FC236}">
                <a16:creationId xmlns:a16="http://schemas.microsoft.com/office/drawing/2014/main" id="{9DA40434-CA42-4012-B117-9611FB0F88A8}"/>
              </a:ext>
            </a:extLst>
          </p:cNvPr>
          <p:cNvGraphicFramePr>
            <a:graphicFrameLocks noGrp="1"/>
          </p:cNvGraphicFramePr>
          <p:nvPr>
            <p:extLst>
              <p:ext uri="{D42A27DB-BD31-4B8C-83A1-F6EECF244321}">
                <p14:modId xmlns:p14="http://schemas.microsoft.com/office/powerpoint/2010/main" val="3650666088"/>
              </p:ext>
            </p:extLst>
          </p:nvPr>
        </p:nvGraphicFramePr>
        <p:xfrm>
          <a:off x="2032000" y="1950720"/>
          <a:ext cx="8128000" cy="2834640"/>
        </p:xfrm>
        <a:graphic>
          <a:graphicData uri="http://schemas.openxmlformats.org/drawingml/2006/table">
            <a:tbl>
              <a:tblPr firstRow="1" bandRow="1">
                <a:effectLst>
                  <a:outerShdw blurRad="50800" dist="38100" algn="l" rotWithShape="0">
                    <a:prstClr val="black">
                      <a:alpha val="40000"/>
                    </a:prstClr>
                  </a:outerShdw>
                </a:effectLst>
                <a:tableStyleId>{5C22544A-7EE6-4342-B048-85BDC9FD1C3A}</a:tableStyleId>
              </a:tblPr>
              <a:tblGrid>
                <a:gridCol w="2032000">
                  <a:extLst>
                    <a:ext uri="{9D8B030D-6E8A-4147-A177-3AD203B41FA5}">
                      <a16:colId xmlns:a16="http://schemas.microsoft.com/office/drawing/2014/main" val="2492611213"/>
                    </a:ext>
                  </a:extLst>
                </a:gridCol>
                <a:gridCol w="2032000">
                  <a:extLst>
                    <a:ext uri="{9D8B030D-6E8A-4147-A177-3AD203B41FA5}">
                      <a16:colId xmlns:a16="http://schemas.microsoft.com/office/drawing/2014/main" val="542044286"/>
                    </a:ext>
                  </a:extLst>
                </a:gridCol>
                <a:gridCol w="2032000">
                  <a:extLst>
                    <a:ext uri="{9D8B030D-6E8A-4147-A177-3AD203B41FA5}">
                      <a16:colId xmlns:a16="http://schemas.microsoft.com/office/drawing/2014/main" val="3662777319"/>
                    </a:ext>
                  </a:extLst>
                </a:gridCol>
                <a:gridCol w="2032000">
                  <a:extLst>
                    <a:ext uri="{9D8B030D-6E8A-4147-A177-3AD203B41FA5}">
                      <a16:colId xmlns:a16="http://schemas.microsoft.com/office/drawing/2014/main" val="72831183"/>
                    </a:ext>
                  </a:extLst>
                </a:gridCol>
              </a:tblGrid>
              <a:tr h="0">
                <a:tc>
                  <a:txBody>
                    <a:bodyPr/>
                    <a:lstStyle/>
                    <a:p>
                      <a:pPr algn="ctr"/>
                      <a:r>
                        <a:rPr lang="fr-FR" dirty="0"/>
                        <a:t>Identifiant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Titre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Auteur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Année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2403700"/>
                  </a:ext>
                </a:extLst>
              </a:tr>
              <a:tr h="370840">
                <a:tc>
                  <a:txBody>
                    <a:bodyPr/>
                    <a:lstStyle/>
                    <a:p>
                      <a:pPr algn="ctr"/>
                      <a:r>
                        <a:rPr lang="fr-FR"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Une brève histoire du temps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S. Hawking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1988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2578434"/>
                  </a:ext>
                </a:extLst>
              </a:tr>
              <a:tr h="370840">
                <a:tc>
                  <a:txBody>
                    <a:bodyPr/>
                    <a:lstStyle/>
                    <a:p>
                      <a:pPr algn="ctr"/>
                      <a:r>
                        <a:rPr lang="fr-FR"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FR" dirty="0"/>
                        <a:t>L’origine des espèces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C. Darwin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1859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299475"/>
                  </a:ext>
                </a:extLst>
              </a:tr>
              <a:tr h="370840">
                <a:tc>
                  <a:txBody>
                    <a:bodyPr/>
                    <a:lstStyle/>
                    <a:p>
                      <a:pPr algn="ctr"/>
                      <a:r>
                        <a:rPr lang="fr-FR"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La sixième extinction ou comment l’Homme tue la planète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E. </a:t>
                      </a:r>
                      <a:r>
                        <a:rPr lang="fr-FR" dirty="0" err="1"/>
                        <a:t>Kolbert</a:t>
                      </a:r>
                      <a:endParaRPr lang="fr-FR"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2015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57222"/>
                  </a:ext>
                </a:extLst>
              </a:tr>
            </a:tbl>
          </a:graphicData>
        </a:graphic>
      </p:graphicFrame>
      <p:sp>
        <p:nvSpPr>
          <p:cNvPr id="24" name="TextBox 23">
            <a:extLst>
              <a:ext uri="{FF2B5EF4-FFF2-40B4-BE49-F238E27FC236}">
                <a16:creationId xmlns:a16="http://schemas.microsoft.com/office/drawing/2014/main" id="{72F88197-7244-494A-98ED-0527C4D241C4}"/>
              </a:ext>
            </a:extLst>
          </p:cNvPr>
          <p:cNvSpPr txBox="1"/>
          <p:nvPr/>
        </p:nvSpPr>
        <p:spPr>
          <a:xfrm>
            <a:off x="1154235" y="1612166"/>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Livres</a:t>
            </a:r>
          </a:p>
        </p:txBody>
      </p:sp>
      <p:sp>
        <p:nvSpPr>
          <p:cNvPr id="27" name="Oval 26">
            <a:hlinkClick r:id="rId2" action="ppaction://hlinksldjump"/>
            <a:extLst>
              <a:ext uri="{FF2B5EF4-FFF2-40B4-BE49-F238E27FC236}">
                <a16:creationId xmlns:a16="http://schemas.microsoft.com/office/drawing/2014/main" id="{3CFB147B-FD0F-4E67-8FB7-F8B8CCB8B6A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3" action="ppaction://hlinksldjump"/>
            <a:extLst>
              <a:ext uri="{FF2B5EF4-FFF2-40B4-BE49-F238E27FC236}">
                <a16:creationId xmlns:a16="http://schemas.microsoft.com/office/drawing/2014/main" id="{33C06AC8-0DDA-4A06-8CF5-3B5BB69E5B05}"/>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4" action="ppaction://hlinksldjump"/>
            <a:extLst>
              <a:ext uri="{FF2B5EF4-FFF2-40B4-BE49-F238E27FC236}">
                <a16:creationId xmlns:a16="http://schemas.microsoft.com/office/drawing/2014/main" id="{9C0CE4CA-DE3B-413B-B33F-97FD36CF4AFE}"/>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5" action="ppaction://hlinksldjump"/>
            <a:extLst>
              <a:ext uri="{FF2B5EF4-FFF2-40B4-BE49-F238E27FC236}">
                <a16:creationId xmlns:a16="http://schemas.microsoft.com/office/drawing/2014/main" id="{B1619A88-DD35-403C-928B-687E2EC37275}"/>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6" action="ppaction://hlinksldjump"/>
            <a:extLst>
              <a:ext uri="{FF2B5EF4-FFF2-40B4-BE49-F238E27FC236}">
                <a16:creationId xmlns:a16="http://schemas.microsoft.com/office/drawing/2014/main" id="{E20C96D5-7D23-497B-AA1C-BDF5B7684859}"/>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F09170E2-DFD8-4B7E-B398-BD1FDBBF17F0}"/>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4AB5D78C-5ADC-494D-B798-98625291ED35}"/>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A0107D7B-7D40-49F6-B06A-7987010B3AD1}"/>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A751021A-7002-403D-BF1E-EE765B583FC3}"/>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06B28257-33D4-43D7-B03E-FAF7544C1609}"/>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4A145E62-165A-4D36-B5A0-6C7364F797CA}"/>
              </a:ext>
            </a:extLst>
          </p:cNvPr>
          <p:cNvSpPr/>
          <p:nvPr/>
        </p:nvSpPr>
        <p:spPr>
          <a:xfrm>
            <a:off x="4869703"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E85908C4-D906-4DAF-BFCE-F0275C1CD744}"/>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7DB115E7-5CCC-4274-B433-76911D0843AC}"/>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ABA1F626-9F2C-4B76-9C83-8B946101D3B5}"/>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ABD87C78-688F-4FEF-A52E-AAC1ED88CA28}"/>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3EC41100-3992-45D9-BCA1-713AB043DFDB}"/>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4C57D6CA-EDA8-4B7B-867E-5589415AF883}"/>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CDB0F38A-57F3-4DD4-A6B4-1E7EFC4F2E5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87DF3C6E-BDFD-45AB-83CC-F1F80B35E7AF}"/>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757796AE-E8E2-4674-B58F-5918CC969523}"/>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6619547B-798E-40BB-9497-F95938F531AA}"/>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8E4EA21C-2CB5-4DEC-AF0D-2DF4CB2756F9}"/>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555DC171-DA45-4D4A-91A7-5145602B929D}"/>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321DFC86-57FF-46FF-B1ED-B5A447169A2A}"/>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088BFDA1-2BB9-47D6-AE14-9A8DB0322EEB}"/>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90526426-A7E8-4419-9F7B-8DDDC1F8CE8A}"/>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B8ACB83E-DB7A-46BB-B1DE-4505B89BA6F8}"/>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DA263D6F-23D7-41E5-B528-9A731504C32F}"/>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D837A785-A321-4D9F-82C8-C2124AC10436}"/>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496CAAD9-91E1-4AD2-B9DE-695A14AE706D}"/>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C69DFDCB-5976-412C-9F04-3CE92E6008E3}"/>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C8E2B7F9-AE29-4889-9582-1C0964DEC3DE}"/>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00B62CE9-E5F8-4E71-B9D8-76B7D614FD5A}"/>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499FDB7D-A085-4411-B231-3C88AA2AA490}"/>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809F436D-0151-4ABB-B551-FC7015C37D6F}"/>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89387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13</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Modèle relationnel</a:t>
            </a:r>
          </a:p>
          <a:p>
            <a:r>
              <a:rPr lang="fr-FR" b="1" dirty="0">
                <a:solidFill>
                  <a:schemeClr val="bg1"/>
                </a:solidFill>
                <a:latin typeface="Cambria" panose="02040503050406030204" pitchFamily="18" charset="0"/>
                <a:ea typeface="Cambria" panose="02040503050406030204" pitchFamily="18" charset="0"/>
              </a:rPr>
              <a:t>Avantages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4C81B52D-DCD5-42FB-B6D7-3858921127F4}"/>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4F0E76C5-0B82-4512-9122-265A4CEA8C41}"/>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92CAC51D-56D3-49C6-929B-3E9911B87E18}"/>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extBox 26">
            <a:extLst>
              <a:ext uri="{FF2B5EF4-FFF2-40B4-BE49-F238E27FC236}">
                <a16:creationId xmlns:a16="http://schemas.microsoft.com/office/drawing/2014/main" id="{882A7C7A-8AB1-4749-AA90-9F8422B4F75B}"/>
              </a:ext>
            </a:extLst>
          </p:cNvPr>
          <p:cNvSpPr txBox="1"/>
          <p:nvPr/>
        </p:nvSpPr>
        <p:spPr>
          <a:xfrm>
            <a:off x="220667" y="1518824"/>
            <a:ext cx="9947939" cy="3539430"/>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Simplicité conceptuelle : facile à comprendre et à concevoir</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Possibilité de changer la structure sans modifier les applications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Flexibilité : Interconnexions de tables pour représenter des relations complexes, combinaison de données d’une manière non prévue à l’origine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Normalisation : Minimise la redondance, optimise la structure, le stockage et la cohérences des données et de leur modification</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Langage de haut niveau SQL</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Adapté à la gestion dans des environnements multi-utilisateurs </a:t>
            </a:r>
            <a:r>
              <a:rPr lang="fr-FR" sz="1600" dirty="0">
                <a:latin typeface="Cambria" panose="02040503050406030204" pitchFamily="18" charset="0"/>
                <a:ea typeface="Cambria" panose="02040503050406030204" pitchFamily="18" charset="0"/>
                <a:sym typeface="Wingdings" panose="05000000000000000000" pitchFamily="2" charset="2"/>
              </a:rPr>
              <a:t> Essentiel pour les systèmes critiques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sym typeface="Wingdings" panose="05000000000000000000" pitchFamily="2" charset="2"/>
            </a:endParaRPr>
          </a:p>
        </p:txBody>
      </p:sp>
      <p:sp>
        <p:nvSpPr>
          <p:cNvPr id="28" name="Oval 27">
            <a:hlinkClick r:id="rId5" action="ppaction://hlinksldjump"/>
            <a:extLst>
              <a:ext uri="{FF2B5EF4-FFF2-40B4-BE49-F238E27FC236}">
                <a16:creationId xmlns:a16="http://schemas.microsoft.com/office/drawing/2014/main" id="{E6886E2D-66E4-488F-842E-4F962336BA84}"/>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6" action="ppaction://hlinksldjump"/>
            <a:extLst>
              <a:ext uri="{FF2B5EF4-FFF2-40B4-BE49-F238E27FC236}">
                <a16:creationId xmlns:a16="http://schemas.microsoft.com/office/drawing/2014/main" id="{91316058-8C95-4476-97CE-8DC2063706C1}"/>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DC5D951D-0B85-489B-BA19-093D9C54209A}"/>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8F4AF09F-68F9-4C53-8EAE-C4244E9BD563}"/>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28E9A9E4-3287-4BD1-B6AC-8D506484A8E4}"/>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9D84A9E9-DBD9-4DAC-B767-EB68C2CF3D10}"/>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4188A3E6-731F-473F-B646-8933980D0035}"/>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9FF4F28D-9BBF-4E4C-8A61-7A0D3BA57221}"/>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C28B2D87-5F34-43B2-B2D8-4BB4D20AEAED}"/>
              </a:ext>
            </a:extLst>
          </p:cNvPr>
          <p:cNvSpPr/>
          <p:nvPr/>
        </p:nvSpPr>
        <p:spPr>
          <a:xfrm>
            <a:off x="5348051"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41A6CA29-4FFC-4760-9F96-F4EE94AADB20}"/>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3EF88995-056B-423F-927A-CA784688FE67}"/>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3835ADFB-F5BD-49E2-B4EA-8C4C46918A52}"/>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3FA4AC1A-D776-4921-AFEE-0B0231B15067}"/>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67D8FD43-F836-4493-95F8-CE05ED789868}"/>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E5460E69-A2FC-479A-8C51-193E2342CDF2}"/>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A05D0D80-726F-469F-BD7F-69271141197B}"/>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8E51B0E3-63D1-404C-AAE7-A923B55B0C3E}"/>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3B557303-083C-4819-BE93-488F5CA4C336}"/>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1A543499-F067-4A34-AF86-603D5025426C}"/>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6003D318-4478-493F-98CF-AA5C4531D50C}"/>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FA36DF0A-BD43-4FAD-9B3B-2ED269413BBC}"/>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9990591B-E643-4293-B54B-647A03AE73AC}"/>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E425A404-22E7-4056-8804-5B45E39B41FB}"/>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A6974979-EE24-4944-B92F-F6553CC74812}"/>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9752CAC6-0F4C-485E-BC99-E7CC5E1DF7A9}"/>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62E39B87-327E-4090-9834-25D920B85CCA}"/>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C651AC3E-1489-460C-9C2B-BC0E02AC6F5B}"/>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E0B18511-56A2-41A6-9295-3B399E948EA1}"/>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DB85DDED-4027-42E5-B290-519C92634295}"/>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E7D950FB-54EF-478A-948B-A5A8771DB091}"/>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F6EA7264-2679-4111-99F6-FD63376ACA4F}"/>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BEB7F9D6-25B8-4715-AA4D-EFC89EC713DD}"/>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10062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14</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endParaRPr lang="fr-FR" sz="2000" dirty="0">
              <a:solidFill>
                <a:srgbClr val="002060"/>
              </a:solidFill>
              <a:latin typeface="Cambria" panose="02040503050406030204" pitchFamily="18" charset="0"/>
              <a:ea typeface="Cambria" panose="02040503050406030204" pitchFamily="18" charset="0"/>
            </a:endParaRPr>
          </a:p>
          <a:p>
            <a:r>
              <a:rPr lang="fr-FR" dirty="0">
                <a:solidFill>
                  <a:schemeClr val="bg1"/>
                </a:solidFill>
                <a:latin typeface="Cambria" panose="02040503050406030204" pitchFamily="18" charset="0"/>
                <a:ea typeface="Cambria" panose="02040503050406030204" pitchFamily="18" charset="0"/>
              </a:rPr>
              <a:t>Modèle Conceptuel de Données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7A094E53-3C90-4FB1-B3F6-4677F3997363}"/>
              </a:ext>
            </a:extLst>
          </p:cNvPr>
          <p:cNvSpPr txBox="1"/>
          <p:nvPr/>
        </p:nvSpPr>
        <p:spPr>
          <a:xfrm>
            <a:off x="220667" y="1518824"/>
            <a:ext cx="9947939" cy="3046988"/>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Représentation abstraite d’un système d’informations. A haut niveau. Permets de comprendre facilement les différents éléments et les liens entre eux.</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Données sous formes d’entités et d’associations entre elles.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Permets de comprendre comment les différents éléments sont liés entre eux.</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Réaliser un travail d’analyse, d’identifier toutes les futures composantes de la base de données, à partir des demandes utilisateurs.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Indépendant du modèle informatique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A9BED681-AE07-44AB-970B-99A529E6F7C1}"/>
              </a:ext>
            </a:extLst>
          </p:cNvPr>
          <p:cNvPicPr>
            <a:picLocks noChangeAspect="1"/>
          </p:cNvPicPr>
          <p:nvPr/>
        </p:nvPicPr>
        <p:blipFill>
          <a:blip r:embed="rId2"/>
          <a:stretch>
            <a:fillRect/>
          </a:stretch>
        </p:blipFill>
        <p:spPr>
          <a:xfrm>
            <a:off x="4923338" y="3667790"/>
            <a:ext cx="4114801" cy="2813221"/>
          </a:xfrm>
          <a:prstGeom prst="rect">
            <a:avLst/>
          </a:prstGeom>
        </p:spPr>
      </p:pic>
      <p:sp>
        <p:nvSpPr>
          <p:cNvPr id="25" name="Oval 24">
            <a:hlinkClick r:id="rId3" action="ppaction://hlinksldjump"/>
            <a:extLst>
              <a:ext uri="{FF2B5EF4-FFF2-40B4-BE49-F238E27FC236}">
                <a16:creationId xmlns:a16="http://schemas.microsoft.com/office/drawing/2014/main" id="{E28108CC-B694-4E55-A165-3F7AED3B163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AD5671D9-80D3-4B65-AE38-7706155EA435}"/>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F79B7C78-1E38-4639-8E3E-00F1669E50D3}"/>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9A8D3DC3-C67E-44C5-A9F5-B61741836E97}"/>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7035C0FB-8692-4F64-A533-9C26DBD0807A}"/>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BE390E8E-82C1-4252-BD1E-163ABF726674}"/>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8402359C-72AF-47AD-8529-5B74B47C0479}"/>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2C11F738-0C72-4C9E-A7C8-D3257ECA15A9}"/>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686B6A70-E695-4E41-95A1-8407D37CD006}"/>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8C3BE052-D50E-43F5-9872-CB642232C6E3}"/>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074C9CAB-5BB6-4201-9634-8849F9ADDF79}"/>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FF6F0127-432D-47A5-8E14-05DA0013834B}"/>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D7319EFA-EDC4-4E6A-A2CE-FA8B2D454BCB}"/>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F670F361-3C53-49C4-86BF-2C736BC4FC3E}"/>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805FD6AF-637D-4A76-BB40-FF4A1A8C6A56}"/>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C453C2E4-23B7-4736-A8CD-3C8CD3C43B0B}"/>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438BAD39-82F4-4478-93C6-166778840D9D}"/>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C7AEF5EE-362D-4AAD-962E-5FCEFC965215}"/>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3BC12449-135A-425B-BC32-2D8D5EE118EC}"/>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6257699A-4090-4419-8DA4-4497ACADFA48}"/>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C67B32AA-2AE4-433E-AB05-1F10AF8CA2DD}"/>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9DA8F9A7-833E-4EB8-8E26-32C080C4688B}"/>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D599DCE1-29AF-4177-8E1B-AAA5DC8CF654}"/>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EB79A294-BB79-4DCF-B24A-32DE989E9688}"/>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69B64752-0731-4F2C-957F-ACC4623F8C3F}"/>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6B7AD5C7-F8A3-4835-B165-FCE7CEB8F436}"/>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01E9DF64-52B2-4743-A0B0-CE55C167D3CC}"/>
              </a:ext>
            </a:extLst>
          </p:cNvPr>
          <p:cNvSpPr/>
          <p:nvPr/>
        </p:nvSpPr>
        <p:spPr>
          <a:xfrm>
            <a:off x="6145411"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0E364F33-5626-4BCB-A40E-25E8E1464FE8}"/>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A67D32AA-343E-4463-A326-B1973496F6D9}"/>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B1B74532-C356-4419-93C0-4C31E19D6F7A}"/>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E28962A1-D912-4334-97A0-410CFE13DF52}"/>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2473E7FF-19BB-435A-98D1-30E643D4D092}"/>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EB400E86-B982-41AC-A200-B76D4A1462B3}"/>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10B55140-B41D-4B06-BFAD-D60EE08712F2}"/>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13176B5E-BC01-4BD0-A725-055B842FBC89}"/>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943722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15</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endParaRPr lang="fr-FR" sz="2000" dirty="0">
              <a:solidFill>
                <a:srgbClr val="002060"/>
              </a:solidFill>
              <a:latin typeface="Cambria" panose="02040503050406030204" pitchFamily="18" charset="0"/>
              <a:ea typeface="Cambria" panose="02040503050406030204" pitchFamily="18" charset="0"/>
            </a:endParaRPr>
          </a:p>
          <a:p>
            <a:r>
              <a:rPr lang="fr-FR" dirty="0">
                <a:solidFill>
                  <a:schemeClr val="bg1"/>
                </a:solidFill>
                <a:latin typeface="Cambria" panose="02040503050406030204" pitchFamily="18" charset="0"/>
                <a:ea typeface="Cambria" panose="02040503050406030204" pitchFamily="18" charset="0"/>
              </a:rPr>
              <a:t>Les Entités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2A7F2DD7-D386-4A24-8EDC-3215A4201962}"/>
              </a:ext>
            </a:extLst>
          </p:cNvPr>
          <p:cNvSpPr txBox="1"/>
          <p:nvPr/>
        </p:nvSpPr>
        <p:spPr>
          <a:xfrm>
            <a:off x="525586" y="1518824"/>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Entité</a:t>
            </a:r>
          </a:p>
        </p:txBody>
      </p:sp>
      <p:sp>
        <p:nvSpPr>
          <p:cNvPr id="25" name="TextBox 24">
            <a:extLst>
              <a:ext uri="{FF2B5EF4-FFF2-40B4-BE49-F238E27FC236}">
                <a16:creationId xmlns:a16="http://schemas.microsoft.com/office/drawing/2014/main" id="{F2AEC43F-0549-4812-9924-6DC51EF8CB19}"/>
              </a:ext>
            </a:extLst>
          </p:cNvPr>
          <p:cNvSpPr txBox="1"/>
          <p:nvPr/>
        </p:nvSpPr>
        <p:spPr>
          <a:xfrm>
            <a:off x="204625" y="1820118"/>
            <a:ext cx="10901340" cy="1077218"/>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Représente un ensemble </a:t>
            </a:r>
            <a:r>
              <a:rPr lang="fr-FR" sz="1600" b="1" dirty="0">
                <a:latin typeface="Cambria" panose="02040503050406030204" pitchFamily="18" charset="0"/>
                <a:ea typeface="Cambria" panose="02040503050406030204" pitchFamily="18" charset="0"/>
              </a:rPr>
              <a:t>« d’objets » </a:t>
            </a:r>
            <a:r>
              <a:rPr lang="fr-FR" sz="1600" dirty="0">
                <a:latin typeface="Cambria" panose="02040503050406030204" pitchFamily="18" charset="0"/>
                <a:ea typeface="Cambria" panose="02040503050406030204" pitchFamily="18" charset="0"/>
              </a:rPr>
              <a:t>(concrets ou abstrait) homogènes, dotés d’une existence propre et autonome dans l’organisation</a:t>
            </a:r>
          </a:p>
          <a:p>
            <a:pPr marL="285750" indent="-285750" algn="just">
              <a:buFont typeface="Arial" panose="020B0604020202020204" pitchFamily="34" charset="0"/>
              <a:buChar char="•"/>
            </a:pPr>
            <a:endParaRPr lang="fr-FR" sz="1600" b="1"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entité a un </a:t>
            </a:r>
            <a:r>
              <a:rPr lang="fr-FR" sz="1600" b="1" dirty="0">
                <a:latin typeface="Cambria" panose="02040503050406030204" pitchFamily="18" charset="0"/>
                <a:ea typeface="Cambria" panose="02040503050406030204" pitchFamily="18" charset="0"/>
              </a:rPr>
              <a:t>nom unique</a:t>
            </a:r>
            <a:r>
              <a:rPr lang="fr-FR" sz="1600" dirty="0">
                <a:latin typeface="Cambria" panose="02040503050406030204" pitchFamily="18" charset="0"/>
                <a:ea typeface="Cambria" panose="02040503050406030204" pitchFamily="18" charset="0"/>
              </a:rPr>
              <a:t> afin de la manipuler facilement (ex. Patient, Personne, Client, Avion, Satellite, etc.)</a:t>
            </a:r>
          </a:p>
        </p:txBody>
      </p:sp>
      <p:sp>
        <p:nvSpPr>
          <p:cNvPr id="26" name="TextBox 25">
            <a:extLst>
              <a:ext uri="{FF2B5EF4-FFF2-40B4-BE49-F238E27FC236}">
                <a16:creationId xmlns:a16="http://schemas.microsoft.com/office/drawing/2014/main" id="{49C2584F-91B3-4836-9D84-59BDAA8A3302}"/>
              </a:ext>
            </a:extLst>
          </p:cNvPr>
          <p:cNvSpPr txBox="1"/>
          <p:nvPr/>
        </p:nvSpPr>
        <p:spPr>
          <a:xfrm>
            <a:off x="525586" y="3371067"/>
            <a:ext cx="2698877"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Attribut (ou propriété)</a:t>
            </a:r>
          </a:p>
        </p:txBody>
      </p:sp>
      <p:sp>
        <p:nvSpPr>
          <p:cNvPr id="27" name="TextBox 26">
            <a:extLst>
              <a:ext uri="{FF2B5EF4-FFF2-40B4-BE49-F238E27FC236}">
                <a16:creationId xmlns:a16="http://schemas.microsoft.com/office/drawing/2014/main" id="{89D157B8-F8A7-4208-B833-8FB88794A1FE}"/>
              </a:ext>
            </a:extLst>
          </p:cNvPr>
          <p:cNvSpPr txBox="1"/>
          <p:nvPr/>
        </p:nvSpPr>
        <p:spPr>
          <a:xfrm>
            <a:off x="176235" y="3764823"/>
            <a:ext cx="10901340" cy="1323439"/>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 </a:t>
            </a:r>
            <a:r>
              <a:rPr lang="fr-FR" sz="1600" b="1" dirty="0">
                <a:latin typeface="Cambria" panose="02040503050406030204" pitchFamily="18" charset="0"/>
                <a:ea typeface="Cambria" panose="02040503050406030204" pitchFamily="18" charset="0"/>
              </a:rPr>
              <a:t>Champ</a:t>
            </a:r>
            <a:r>
              <a:rPr lang="fr-FR" sz="1600" dirty="0">
                <a:latin typeface="Cambria" panose="02040503050406030204" pitchFamily="18" charset="0"/>
                <a:ea typeface="Cambria" panose="02040503050406030204" pitchFamily="18" charset="0"/>
              </a:rPr>
              <a:t> » de l’entité.</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Donnée qui sera effectivement stockée dans la base.</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b="1" dirty="0">
                <a:latin typeface="Cambria" panose="02040503050406030204" pitchFamily="18" charset="0"/>
                <a:ea typeface="Cambria" panose="02040503050406030204" pitchFamily="18" charset="0"/>
              </a:rPr>
              <a:t>Atomique </a:t>
            </a:r>
            <a:r>
              <a:rPr lang="fr-FR" sz="1600" dirty="0">
                <a:latin typeface="Cambria" panose="02040503050406030204" pitchFamily="18" charset="0"/>
                <a:ea typeface="Cambria" panose="02040503050406030204" pitchFamily="18" charset="0"/>
              </a:rPr>
              <a:t>: Donnée la plus fine que l’on trouve dans la base et qui a un sens lui même</a:t>
            </a:r>
            <a:endParaRPr lang="fr-FR" sz="1600" b="1"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D4B0BA9F-850D-42AE-994F-B941C1DC3585}"/>
              </a:ext>
            </a:extLst>
          </p:cNvPr>
          <p:cNvPicPr>
            <a:picLocks noChangeAspect="1"/>
          </p:cNvPicPr>
          <p:nvPr/>
        </p:nvPicPr>
        <p:blipFill>
          <a:blip r:embed="rId2"/>
          <a:stretch>
            <a:fillRect/>
          </a:stretch>
        </p:blipFill>
        <p:spPr>
          <a:xfrm>
            <a:off x="8939069" y="3117354"/>
            <a:ext cx="2048161" cy="1752845"/>
          </a:xfrm>
          <a:prstGeom prst="rect">
            <a:avLst/>
          </a:prstGeom>
        </p:spPr>
      </p:pic>
      <p:pic>
        <p:nvPicPr>
          <p:cNvPr id="4" name="Picture 3">
            <a:extLst>
              <a:ext uri="{FF2B5EF4-FFF2-40B4-BE49-F238E27FC236}">
                <a16:creationId xmlns:a16="http://schemas.microsoft.com/office/drawing/2014/main" id="{93A89325-C1D8-4B34-B165-B716435D5185}"/>
              </a:ext>
            </a:extLst>
          </p:cNvPr>
          <p:cNvPicPr>
            <a:picLocks noChangeAspect="1"/>
          </p:cNvPicPr>
          <p:nvPr/>
        </p:nvPicPr>
        <p:blipFill>
          <a:blip r:embed="rId3"/>
          <a:stretch>
            <a:fillRect/>
          </a:stretch>
        </p:blipFill>
        <p:spPr>
          <a:xfrm>
            <a:off x="2262177" y="5339590"/>
            <a:ext cx="7623025" cy="792281"/>
          </a:xfrm>
          <a:prstGeom prst="rect">
            <a:avLst/>
          </a:prstGeom>
        </p:spPr>
      </p:pic>
      <p:sp>
        <p:nvSpPr>
          <p:cNvPr id="30" name="Oval 29">
            <a:hlinkClick r:id="rId4" action="ppaction://hlinksldjump"/>
            <a:extLst>
              <a:ext uri="{FF2B5EF4-FFF2-40B4-BE49-F238E27FC236}">
                <a16:creationId xmlns:a16="http://schemas.microsoft.com/office/drawing/2014/main" id="{01D889BC-A2E5-4927-A81A-EB29AA5FBC20}"/>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5" action="ppaction://hlinksldjump"/>
            <a:extLst>
              <a:ext uri="{FF2B5EF4-FFF2-40B4-BE49-F238E27FC236}">
                <a16:creationId xmlns:a16="http://schemas.microsoft.com/office/drawing/2014/main" id="{2B6E6C17-6379-4667-BBF7-69953A81B830}"/>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6" action="ppaction://hlinksldjump"/>
            <a:extLst>
              <a:ext uri="{FF2B5EF4-FFF2-40B4-BE49-F238E27FC236}">
                <a16:creationId xmlns:a16="http://schemas.microsoft.com/office/drawing/2014/main" id="{42351B73-686F-4620-B10C-ACB63954511E}"/>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7" action="ppaction://hlinksldjump"/>
            <a:extLst>
              <a:ext uri="{FF2B5EF4-FFF2-40B4-BE49-F238E27FC236}">
                <a16:creationId xmlns:a16="http://schemas.microsoft.com/office/drawing/2014/main" id="{82A22018-55B9-46F4-960F-E446A93BB3BE}"/>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846BA152-6A31-43AE-B925-B5CB35D210D1}"/>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9" action="ppaction://hlinksldjump"/>
            <a:extLst>
              <a:ext uri="{FF2B5EF4-FFF2-40B4-BE49-F238E27FC236}">
                <a16:creationId xmlns:a16="http://schemas.microsoft.com/office/drawing/2014/main" id="{FA1A3E89-D06A-4320-BCC0-F39BF585548C}"/>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0" action="ppaction://hlinksldjump"/>
            <a:extLst>
              <a:ext uri="{FF2B5EF4-FFF2-40B4-BE49-F238E27FC236}">
                <a16:creationId xmlns:a16="http://schemas.microsoft.com/office/drawing/2014/main" id="{306D1CDC-732F-4C14-A0F4-A31DCBA5BEB0}"/>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1" action="ppaction://hlinksldjump"/>
            <a:extLst>
              <a:ext uri="{FF2B5EF4-FFF2-40B4-BE49-F238E27FC236}">
                <a16:creationId xmlns:a16="http://schemas.microsoft.com/office/drawing/2014/main" id="{E9F90234-4810-4786-AD31-BD1FAD7540F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2" action="ppaction://hlinksldjump"/>
            <a:extLst>
              <a:ext uri="{FF2B5EF4-FFF2-40B4-BE49-F238E27FC236}">
                <a16:creationId xmlns:a16="http://schemas.microsoft.com/office/drawing/2014/main" id="{46D3BE6F-6863-46EC-8E10-83BA49170DAB}"/>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3" action="ppaction://hlinksldjump"/>
            <a:extLst>
              <a:ext uri="{FF2B5EF4-FFF2-40B4-BE49-F238E27FC236}">
                <a16:creationId xmlns:a16="http://schemas.microsoft.com/office/drawing/2014/main" id="{1B294AC2-B843-40C4-A688-2ECDD2A27149}"/>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4" action="ppaction://hlinksldjump"/>
            <a:extLst>
              <a:ext uri="{FF2B5EF4-FFF2-40B4-BE49-F238E27FC236}">
                <a16:creationId xmlns:a16="http://schemas.microsoft.com/office/drawing/2014/main" id="{4DE00BFA-611D-459B-9154-2DE2AF1F1F4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5" action="ppaction://hlinksldjump"/>
            <a:extLst>
              <a:ext uri="{FF2B5EF4-FFF2-40B4-BE49-F238E27FC236}">
                <a16:creationId xmlns:a16="http://schemas.microsoft.com/office/drawing/2014/main" id="{B26ED505-A261-48BE-B0E8-E6149D553CA7}"/>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6" action="ppaction://hlinksldjump"/>
            <a:extLst>
              <a:ext uri="{FF2B5EF4-FFF2-40B4-BE49-F238E27FC236}">
                <a16:creationId xmlns:a16="http://schemas.microsoft.com/office/drawing/2014/main" id="{F44242B1-2632-4B62-8D34-227C1768B838}"/>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7" action="ppaction://hlinksldjump"/>
            <a:extLst>
              <a:ext uri="{FF2B5EF4-FFF2-40B4-BE49-F238E27FC236}">
                <a16:creationId xmlns:a16="http://schemas.microsoft.com/office/drawing/2014/main" id="{64BF9CF7-2462-44F7-ADC9-B1C7643EDB62}"/>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8" action="ppaction://hlinksldjump"/>
            <a:extLst>
              <a:ext uri="{FF2B5EF4-FFF2-40B4-BE49-F238E27FC236}">
                <a16:creationId xmlns:a16="http://schemas.microsoft.com/office/drawing/2014/main" id="{2D092D61-B106-46AF-BB37-FFE02F04425E}"/>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9" action="ppaction://hlinksldjump"/>
            <a:extLst>
              <a:ext uri="{FF2B5EF4-FFF2-40B4-BE49-F238E27FC236}">
                <a16:creationId xmlns:a16="http://schemas.microsoft.com/office/drawing/2014/main" id="{5617A794-5B86-4893-9A01-D42FC6A29648}"/>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0" action="ppaction://hlinksldjump"/>
            <a:extLst>
              <a:ext uri="{FF2B5EF4-FFF2-40B4-BE49-F238E27FC236}">
                <a16:creationId xmlns:a16="http://schemas.microsoft.com/office/drawing/2014/main" id="{1515853B-B6F3-4E92-98B1-BBE04F812BA2}"/>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1" action="ppaction://hlinksldjump"/>
            <a:extLst>
              <a:ext uri="{FF2B5EF4-FFF2-40B4-BE49-F238E27FC236}">
                <a16:creationId xmlns:a16="http://schemas.microsoft.com/office/drawing/2014/main" id="{4B742CD3-85B9-48E7-980C-2C0C4A943474}"/>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2" action="ppaction://hlinksldjump"/>
            <a:extLst>
              <a:ext uri="{FF2B5EF4-FFF2-40B4-BE49-F238E27FC236}">
                <a16:creationId xmlns:a16="http://schemas.microsoft.com/office/drawing/2014/main" id="{62F07ED0-7D72-4A75-A8BC-C70E4D76927A}"/>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3" action="ppaction://hlinksldjump"/>
            <a:extLst>
              <a:ext uri="{FF2B5EF4-FFF2-40B4-BE49-F238E27FC236}">
                <a16:creationId xmlns:a16="http://schemas.microsoft.com/office/drawing/2014/main" id="{FDE20735-1081-4A16-ACAF-75DB1F282E08}"/>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4" action="ppaction://hlinksldjump"/>
            <a:extLst>
              <a:ext uri="{FF2B5EF4-FFF2-40B4-BE49-F238E27FC236}">
                <a16:creationId xmlns:a16="http://schemas.microsoft.com/office/drawing/2014/main" id="{15173358-493D-4F87-95C7-71322637760D}"/>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5" action="ppaction://hlinksldjump"/>
            <a:extLst>
              <a:ext uri="{FF2B5EF4-FFF2-40B4-BE49-F238E27FC236}">
                <a16:creationId xmlns:a16="http://schemas.microsoft.com/office/drawing/2014/main" id="{E1CC6CF8-88FF-40C7-BB97-D7CC985C0FBE}"/>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6" action="ppaction://hlinksldjump"/>
            <a:extLst>
              <a:ext uri="{FF2B5EF4-FFF2-40B4-BE49-F238E27FC236}">
                <a16:creationId xmlns:a16="http://schemas.microsoft.com/office/drawing/2014/main" id="{AD24F74E-1194-44D3-AB3F-266A6D01E1A2}"/>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7" action="ppaction://hlinksldjump"/>
            <a:extLst>
              <a:ext uri="{FF2B5EF4-FFF2-40B4-BE49-F238E27FC236}">
                <a16:creationId xmlns:a16="http://schemas.microsoft.com/office/drawing/2014/main" id="{7E65EA30-35D4-40DA-8463-E11B27C40BA9}"/>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8" action="ppaction://hlinksldjump"/>
            <a:extLst>
              <a:ext uri="{FF2B5EF4-FFF2-40B4-BE49-F238E27FC236}">
                <a16:creationId xmlns:a16="http://schemas.microsoft.com/office/drawing/2014/main" id="{3EF25DD4-1D65-4F8F-83C8-0BC80F48A427}"/>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9" action="ppaction://hlinksldjump"/>
            <a:extLst>
              <a:ext uri="{FF2B5EF4-FFF2-40B4-BE49-F238E27FC236}">
                <a16:creationId xmlns:a16="http://schemas.microsoft.com/office/drawing/2014/main" id="{7D3CDB81-F7CD-47E1-82A7-AE9BCF1CF065}"/>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0" action="ppaction://hlinksldjump"/>
            <a:extLst>
              <a:ext uri="{FF2B5EF4-FFF2-40B4-BE49-F238E27FC236}">
                <a16:creationId xmlns:a16="http://schemas.microsoft.com/office/drawing/2014/main" id="{6D267406-4536-4053-AAF6-951B13865B3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1" action="ppaction://hlinksldjump"/>
            <a:extLst>
              <a:ext uri="{FF2B5EF4-FFF2-40B4-BE49-F238E27FC236}">
                <a16:creationId xmlns:a16="http://schemas.microsoft.com/office/drawing/2014/main" id="{E1ECA73E-0176-434E-9A5C-BF41DEDA2911}"/>
              </a:ext>
            </a:extLst>
          </p:cNvPr>
          <p:cNvSpPr/>
          <p:nvPr/>
        </p:nvSpPr>
        <p:spPr>
          <a:xfrm>
            <a:off x="6369378"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2" action="ppaction://hlinksldjump"/>
            <a:extLst>
              <a:ext uri="{FF2B5EF4-FFF2-40B4-BE49-F238E27FC236}">
                <a16:creationId xmlns:a16="http://schemas.microsoft.com/office/drawing/2014/main" id="{160F3101-29CC-4316-AD87-79DF4722BDC4}"/>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3" action="ppaction://hlinksldjump"/>
            <a:extLst>
              <a:ext uri="{FF2B5EF4-FFF2-40B4-BE49-F238E27FC236}">
                <a16:creationId xmlns:a16="http://schemas.microsoft.com/office/drawing/2014/main" id="{D7F80C0D-D274-4045-96ED-BD492DE1CED9}"/>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4" action="ppaction://hlinksldjump"/>
            <a:extLst>
              <a:ext uri="{FF2B5EF4-FFF2-40B4-BE49-F238E27FC236}">
                <a16:creationId xmlns:a16="http://schemas.microsoft.com/office/drawing/2014/main" id="{78AF41F5-6C7D-4746-AC63-68A6D3F64221}"/>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5" action="ppaction://hlinksldjump"/>
            <a:extLst>
              <a:ext uri="{FF2B5EF4-FFF2-40B4-BE49-F238E27FC236}">
                <a16:creationId xmlns:a16="http://schemas.microsoft.com/office/drawing/2014/main" id="{25B9BB41-F71A-4421-8C89-FBCF9AF6A68A}"/>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6" action="ppaction://hlinksldjump"/>
            <a:extLst>
              <a:ext uri="{FF2B5EF4-FFF2-40B4-BE49-F238E27FC236}">
                <a16:creationId xmlns:a16="http://schemas.microsoft.com/office/drawing/2014/main" id="{7F327C8F-0491-477D-9A06-D20336E1B9BC}"/>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37" action="ppaction://hlinksldjump"/>
            <a:extLst>
              <a:ext uri="{FF2B5EF4-FFF2-40B4-BE49-F238E27FC236}">
                <a16:creationId xmlns:a16="http://schemas.microsoft.com/office/drawing/2014/main" id="{01142C92-4EF2-405D-A456-DE00F7B7FA15}"/>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Oval 61">
            <a:hlinkClick r:id="rId38" action="ppaction://hlinksldjump"/>
            <a:extLst>
              <a:ext uri="{FF2B5EF4-FFF2-40B4-BE49-F238E27FC236}">
                <a16:creationId xmlns:a16="http://schemas.microsoft.com/office/drawing/2014/main" id="{90581655-A002-4714-AA55-778735671815}"/>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5963334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16</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1016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endParaRPr lang="fr-FR" sz="2000" dirty="0">
              <a:solidFill>
                <a:srgbClr val="002060"/>
              </a:solidFill>
              <a:latin typeface="Cambria" panose="02040503050406030204" pitchFamily="18" charset="0"/>
              <a:ea typeface="Cambria" panose="02040503050406030204" pitchFamily="18" charset="0"/>
            </a:endParaRPr>
          </a:p>
          <a:p>
            <a:r>
              <a:rPr lang="fr-FR" dirty="0">
                <a:solidFill>
                  <a:schemeClr val="bg1"/>
                </a:solidFill>
                <a:latin typeface="Cambria" panose="02040503050406030204" pitchFamily="18" charset="0"/>
                <a:ea typeface="Cambria" panose="02040503050406030204" pitchFamily="18" charset="0"/>
              </a:rPr>
              <a:t>Identifiant de l’entité</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2A7F2DD7-D386-4A24-8EDC-3215A4201962}"/>
              </a:ext>
            </a:extLst>
          </p:cNvPr>
          <p:cNvSpPr txBox="1"/>
          <p:nvPr/>
        </p:nvSpPr>
        <p:spPr>
          <a:xfrm>
            <a:off x="525586" y="1518824"/>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Identifiant</a:t>
            </a:r>
          </a:p>
        </p:txBody>
      </p:sp>
      <p:sp>
        <p:nvSpPr>
          <p:cNvPr id="25" name="TextBox 24">
            <a:extLst>
              <a:ext uri="{FF2B5EF4-FFF2-40B4-BE49-F238E27FC236}">
                <a16:creationId xmlns:a16="http://schemas.microsoft.com/office/drawing/2014/main" id="{F2AEC43F-0549-4812-9924-6DC51EF8CB19}"/>
              </a:ext>
            </a:extLst>
          </p:cNvPr>
          <p:cNvSpPr txBox="1"/>
          <p:nvPr/>
        </p:nvSpPr>
        <p:spPr>
          <a:xfrm>
            <a:off x="204625" y="1820118"/>
            <a:ext cx="10901340" cy="1815882"/>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L’identifiant d’une entité est un attribut particulier, qui permets de caractériser de manière unique un élément de cette entité</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Immuable et minimal, peut être artificiel si aucun attribut de l’entité ne l’identifie naturellement</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Présenté de manière soulignée dans la représentation</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D4B0BA9F-850D-42AE-994F-B941C1DC3585}"/>
              </a:ext>
            </a:extLst>
          </p:cNvPr>
          <p:cNvPicPr>
            <a:picLocks noChangeAspect="1"/>
          </p:cNvPicPr>
          <p:nvPr/>
        </p:nvPicPr>
        <p:blipFill>
          <a:blip r:embed="rId2"/>
          <a:stretch>
            <a:fillRect/>
          </a:stretch>
        </p:blipFill>
        <p:spPr>
          <a:xfrm>
            <a:off x="1895747" y="3631095"/>
            <a:ext cx="2048161" cy="1752845"/>
          </a:xfrm>
          <a:prstGeom prst="rect">
            <a:avLst/>
          </a:prstGeom>
        </p:spPr>
      </p:pic>
      <p:sp>
        <p:nvSpPr>
          <p:cNvPr id="28" name="TextBox 27">
            <a:extLst>
              <a:ext uri="{FF2B5EF4-FFF2-40B4-BE49-F238E27FC236}">
                <a16:creationId xmlns:a16="http://schemas.microsoft.com/office/drawing/2014/main" id="{0713387D-5A7F-40B3-92D0-0A0EFDD819AA}"/>
              </a:ext>
            </a:extLst>
          </p:cNvPr>
          <p:cNvSpPr txBox="1"/>
          <p:nvPr/>
        </p:nvSpPr>
        <p:spPr>
          <a:xfrm>
            <a:off x="525586" y="3659881"/>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Exemple :</a:t>
            </a:r>
          </a:p>
        </p:txBody>
      </p:sp>
      <p:cxnSp>
        <p:nvCxnSpPr>
          <p:cNvPr id="13" name="Straight Arrow Connector 12">
            <a:extLst>
              <a:ext uri="{FF2B5EF4-FFF2-40B4-BE49-F238E27FC236}">
                <a16:creationId xmlns:a16="http://schemas.microsoft.com/office/drawing/2014/main" id="{350161D5-BB54-4860-B9A4-800555569B8D}"/>
              </a:ext>
            </a:extLst>
          </p:cNvPr>
          <p:cNvCxnSpPr>
            <a:cxnSpLocks/>
          </p:cNvCxnSpPr>
          <p:nvPr/>
        </p:nvCxnSpPr>
        <p:spPr>
          <a:xfrm>
            <a:off x="2806241" y="4287915"/>
            <a:ext cx="1854536" cy="9765"/>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sp>
        <p:nvSpPr>
          <p:cNvPr id="30" name="TextBox 29">
            <a:extLst>
              <a:ext uri="{FF2B5EF4-FFF2-40B4-BE49-F238E27FC236}">
                <a16:creationId xmlns:a16="http://schemas.microsoft.com/office/drawing/2014/main" id="{71416597-FE58-4311-A942-196212CBF05B}"/>
              </a:ext>
            </a:extLst>
          </p:cNvPr>
          <p:cNvSpPr txBox="1"/>
          <p:nvPr/>
        </p:nvSpPr>
        <p:spPr>
          <a:xfrm>
            <a:off x="4820574" y="3998435"/>
            <a:ext cx="5331989"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fr-FR" sz="1600" dirty="0">
                <a:latin typeface="Cambria" panose="02040503050406030204" pitchFamily="18" charset="0"/>
                <a:ea typeface="Cambria" panose="02040503050406030204" pitchFamily="18" charset="0"/>
              </a:rPr>
              <a:t>Satellite </a:t>
            </a:r>
            <a:r>
              <a:rPr lang="fr-FR" sz="1600" dirty="0" err="1">
                <a:latin typeface="Cambria" panose="02040503050406030204" pitchFamily="18" charset="0"/>
                <a:ea typeface="Cambria" panose="02040503050406030204" pitchFamily="18" charset="0"/>
              </a:rPr>
              <a:t>Catalog</a:t>
            </a:r>
            <a:r>
              <a:rPr lang="fr-FR" sz="1600" dirty="0">
                <a:latin typeface="Cambria" panose="02040503050406030204" pitchFamily="18" charset="0"/>
                <a:ea typeface="Cambria" panose="02040503050406030204" pitchFamily="18" charset="0"/>
              </a:rPr>
              <a:t> </a:t>
            </a:r>
            <a:r>
              <a:rPr lang="fr-FR" sz="1600" dirty="0" err="1">
                <a:latin typeface="Cambria" panose="02040503050406030204" pitchFamily="18" charset="0"/>
                <a:ea typeface="Cambria" panose="02040503050406030204" pitchFamily="18" charset="0"/>
              </a:rPr>
              <a:t>Number</a:t>
            </a:r>
            <a:r>
              <a:rPr lang="fr-FR" sz="1600" dirty="0">
                <a:latin typeface="Cambria" panose="02040503050406030204" pitchFamily="18" charset="0"/>
                <a:ea typeface="Cambria" panose="02040503050406030204" pitchFamily="18" charset="0"/>
              </a:rPr>
              <a:t> : ID à 5 Chiffres (Ex ISS : 25544)</a:t>
            </a:r>
          </a:p>
        </p:txBody>
      </p:sp>
      <p:cxnSp>
        <p:nvCxnSpPr>
          <p:cNvPr id="32" name="Straight Arrow Connector 31">
            <a:extLst>
              <a:ext uri="{FF2B5EF4-FFF2-40B4-BE49-F238E27FC236}">
                <a16:creationId xmlns:a16="http://schemas.microsoft.com/office/drawing/2014/main" id="{A7FDB82C-C437-4319-9AC5-1F62C9460D9E}"/>
              </a:ext>
            </a:extLst>
          </p:cNvPr>
          <p:cNvCxnSpPr>
            <a:cxnSpLocks/>
          </p:cNvCxnSpPr>
          <p:nvPr/>
        </p:nvCxnSpPr>
        <p:spPr>
          <a:xfrm flipV="1">
            <a:off x="2806241" y="4962617"/>
            <a:ext cx="1854536" cy="1202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9C267C1F-786A-40B4-ACCE-CD8B13511B5C}"/>
              </a:ext>
            </a:extLst>
          </p:cNvPr>
          <p:cNvSpPr txBox="1"/>
          <p:nvPr/>
        </p:nvSpPr>
        <p:spPr>
          <a:xfrm>
            <a:off x="4820573" y="4793340"/>
            <a:ext cx="5331989"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fr-FR" sz="1600" dirty="0">
                <a:latin typeface="Cambria" panose="02040503050406030204" pitchFamily="18" charset="0"/>
                <a:ea typeface="Cambria" panose="02040503050406030204" pitchFamily="18" charset="0"/>
              </a:rPr>
              <a:t>Ne peut pas être un identifiant car plusieurs satellites peuvent être sur la même orbite, et n’est pas immuable</a:t>
            </a:r>
          </a:p>
        </p:txBody>
      </p:sp>
      <p:sp>
        <p:nvSpPr>
          <p:cNvPr id="26" name="Oval 25">
            <a:hlinkClick r:id="rId3" action="ppaction://hlinksldjump"/>
            <a:extLst>
              <a:ext uri="{FF2B5EF4-FFF2-40B4-BE49-F238E27FC236}">
                <a16:creationId xmlns:a16="http://schemas.microsoft.com/office/drawing/2014/main" id="{DDE7B62A-FCAD-4E9C-98E0-FF9D3676EFE8}"/>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4" action="ppaction://hlinksldjump"/>
            <a:extLst>
              <a:ext uri="{FF2B5EF4-FFF2-40B4-BE49-F238E27FC236}">
                <a16:creationId xmlns:a16="http://schemas.microsoft.com/office/drawing/2014/main" id="{DFA757B3-6D88-4ED4-8E0F-BDD67776EAC9}"/>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5" action="ppaction://hlinksldjump"/>
            <a:extLst>
              <a:ext uri="{FF2B5EF4-FFF2-40B4-BE49-F238E27FC236}">
                <a16:creationId xmlns:a16="http://schemas.microsoft.com/office/drawing/2014/main" id="{9A951C05-8CC6-4FBD-B061-ECCCFAD8B500}"/>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6" action="ppaction://hlinksldjump"/>
            <a:extLst>
              <a:ext uri="{FF2B5EF4-FFF2-40B4-BE49-F238E27FC236}">
                <a16:creationId xmlns:a16="http://schemas.microsoft.com/office/drawing/2014/main" id="{23E1875F-1BC6-4D0C-A320-DCA8E7B4F834}"/>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7" action="ppaction://hlinksldjump"/>
            <a:extLst>
              <a:ext uri="{FF2B5EF4-FFF2-40B4-BE49-F238E27FC236}">
                <a16:creationId xmlns:a16="http://schemas.microsoft.com/office/drawing/2014/main" id="{2526ACC6-C94E-4DFD-9932-950F26CB7A66}"/>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8" action="ppaction://hlinksldjump"/>
            <a:extLst>
              <a:ext uri="{FF2B5EF4-FFF2-40B4-BE49-F238E27FC236}">
                <a16:creationId xmlns:a16="http://schemas.microsoft.com/office/drawing/2014/main" id="{1F2CD898-65DE-4B3B-8A83-FF95A287C181}"/>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9" action="ppaction://hlinksldjump"/>
            <a:extLst>
              <a:ext uri="{FF2B5EF4-FFF2-40B4-BE49-F238E27FC236}">
                <a16:creationId xmlns:a16="http://schemas.microsoft.com/office/drawing/2014/main" id="{FDC10C69-EFC4-4C53-A72A-88E11D23FF02}"/>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0" action="ppaction://hlinksldjump"/>
            <a:extLst>
              <a:ext uri="{FF2B5EF4-FFF2-40B4-BE49-F238E27FC236}">
                <a16:creationId xmlns:a16="http://schemas.microsoft.com/office/drawing/2014/main" id="{F80D4A1A-CAB7-421E-961B-2788B8F752FF}"/>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1" action="ppaction://hlinksldjump"/>
            <a:extLst>
              <a:ext uri="{FF2B5EF4-FFF2-40B4-BE49-F238E27FC236}">
                <a16:creationId xmlns:a16="http://schemas.microsoft.com/office/drawing/2014/main" id="{DF55B10E-0402-4D37-B573-460BFA4E7CC1}"/>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2" action="ppaction://hlinksldjump"/>
            <a:extLst>
              <a:ext uri="{FF2B5EF4-FFF2-40B4-BE49-F238E27FC236}">
                <a16:creationId xmlns:a16="http://schemas.microsoft.com/office/drawing/2014/main" id="{3B38CAFF-ECDE-4CB7-8715-DB85BE58DC89}"/>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3" action="ppaction://hlinksldjump"/>
            <a:extLst>
              <a:ext uri="{FF2B5EF4-FFF2-40B4-BE49-F238E27FC236}">
                <a16:creationId xmlns:a16="http://schemas.microsoft.com/office/drawing/2014/main" id="{A87D7A03-7173-4607-9B79-5E40E80811DA}"/>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4" action="ppaction://hlinksldjump"/>
            <a:extLst>
              <a:ext uri="{FF2B5EF4-FFF2-40B4-BE49-F238E27FC236}">
                <a16:creationId xmlns:a16="http://schemas.microsoft.com/office/drawing/2014/main" id="{021CF11B-BDB9-4604-815E-24553AEC7022}"/>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5" action="ppaction://hlinksldjump"/>
            <a:extLst>
              <a:ext uri="{FF2B5EF4-FFF2-40B4-BE49-F238E27FC236}">
                <a16:creationId xmlns:a16="http://schemas.microsoft.com/office/drawing/2014/main" id="{1235E1CA-97A6-43E6-A249-D40503C6ECBB}"/>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6" action="ppaction://hlinksldjump"/>
            <a:extLst>
              <a:ext uri="{FF2B5EF4-FFF2-40B4-BE49-F238E27FC236}">
                <a16:creationId xmlns:a16="http://schemas.microsoft.com/office/drawing/2014/main" id="{5FB97AE5-AB05-46DC-87C2-B23263DE947D}"/>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17" action="ppaction://hlinksldjump"/>
            <a:extLst>
              <a:ext uri="{FF2B5EF4-FFF2-40B4-BE49-F238E27FC236}">
                <a16:creationId xmlns:a16="http://schemas.microsoft.com/office/drawing/2014/main" id="{635A8AF8-D30F-45C0-8B35-0EA6A4DDFC32}"/>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18" action="ppaction://hlinksldjump"/>
            <a:extLst>
              <a:ext uri="{FF2B5EF4-FFF2-40B4-BE49-F238E27FC236}">
                <a16:creationId xmlns:a16="http://schemas.microsoft.com/office/drawing/2014/main" id="{34FC29EC-3890-46EE-A2C5-27BC4A2CC601}"/>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19" action="ppaction://hlinksldjump"/>
            <a:extLst>
              <a:ext uri="{FF2B5EF4-FFF2-40B4-BE49-F238E27FC236}">
                <a16:creationId xmlns:a16="http://schemas.microsoft.com/office/drawing/2014/main" id="{219BB2B7-F8C3-4943-8409-E83C1FE29A4A}"/>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0" action="ppaction://hlinksldjump"/>
            <a:extLst>
              <a:ext uri="{FF2B5EF4-FFF2-40B4-BE49-F238E27FC236}">
                <a16:creationId xmlns:a16="http://schemas.microsoft.com/office/drawing/2014/main" id="{6DCEFC75-DECF-4263-A5AA-D3E5617DB17C}"/>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1" action="ppaction://hlinksldjump"/>
            <a:extLst>
              <a:ext uri="{FF2B5EF4-FFF2-40B4-BE49-F238E27FC236}">
                <a16:creationId xmlns:a16="http://schemas.microsoft.com/office/drawing/2014/main" id="{1153C726-DF48-4E26-9C78-1F0AA7C2ACFD}"/>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2" action="ppaction://hlinksldjump"/>
            <a:extLst>
              <a:ext uri="{FF2B5EF4-FFF2-40B4-BE49-F238E27FC236}">
                <a16:creationId xmlns:a16="http://schemas.microsoft.com/office/drawing/2014/main" id="{F9923CD3-0EB7-4D15-AC64-B64C17E1769F}"/>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3" action="ppaction://hlinksldjump"/>
            <a:extLst>
              <a:ext uri="{FF2B5EF4-FFF2-40B4-BE49-F238E27FC236}">
                <a16:creationId xmlns:a16="http://schemas.microsoft.com/office/drawing/2014/main" id="{0EE3DF86-ECE4-4DCD-8DAE-58B2C0D71029}"/>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4" action="ppaction://hlinksldjump"/>
            <a:extLst>
              <a:ext uri="{FF2B5EF4-FFF2-40B4-BE49-F238E27FC236}">
                <a16:creationId xmlns:a16="http://schemas.microsoft.com/office/drawing/2014/main" id="{7169BD8B-BEC3-4833-A995-119DF39366D9}"/>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5" action="ppaction://hlinksldjump"/>
            <a:extLst>
              <a:ext uri="{FF2B5EF4-FFF2-40B4-BE49-F238E27FC236}">
                <a16:creationId xmlns:a16="http://schemas.microsoft.com/office/drawing/2014/main" id="{F2B3CAD4-9C6F-4ED7-BF02-0E39911FFFD1}"/>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6" action="ppaction://hlinksldjump"/>
            <a:extLst>
              <a:ext uri="{FF2B5EF4-FFF2-40B4-BE49-F238E27FC236}">
                <a16:creationId xmlns:a16="http://schemas.microsoft.com/office/drawing/2014/main" id="{EF02D671-23E0-49E1-9E68-13FF5A91761F}"/>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27" action="ppaction://hlinksldjump"/>
            <a:extLst>
              <a:ext uri="{FF2B5EF4-FFF2-40B4-BE49-F238E27FC236}">
                <a16:creationId xmlns:a16="http://schemas.microsoft.com/office/drawing/2014/main" id="{E7085580-35CD-491D-B56F-846BFCE5C4AF}"/>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28" action="ppaction://hlinksldjump"/>
            <a:extLst>
              <a:ext uri="{FF2B5EF4-FFF2-40B4-BE49-F238E27FC236}">
                <a16:creationId xmlns:a16="http://schemas.microsoft.com/office/drawing/2014/main" id="{9447C0E4-E567-484E-8511-CCFBBEEEC2A3}"/>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29" action="ppaction://hlinksldjump"/>
            <a:extLst>
              <a:ext uri="{FF2B5EF4-FFF2-40B4-BE49-F238E27FC236}">
                <a16:creationId xmlns:a16="http://schemas.microsoft.com/office/drawing/2014/main" id="{27C752B9-121A-40ED-90E2-92CC6F6274F9}"/>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0" action="ppaction://hlinksldjump"/>
            <a:extLst>
              <a:ext uri="{FF2B5EF4-FFF2-40B4-BE49-F238E27FC236}">
                <a16:creationId xmlns:a16="http://schemas.microsoft.com/office/drawing/2014/main" id="{DA99BB85-669D-4173-A189-02BBF6469E50}"/>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1" action="ppaction://hlinksldjump"/>
            <a:extLst>
              <a:ext uri="{FF2B5EF4-FFF2-40B4-BE49-F238E27FC236}">
                <a16:creationId xmlns:a16="http://schemas.microsoft.com/office/drawing/2014/main" id="{A11F4221-F19D-4DC4-AB32-19C5AF291125}"/>
              </a:ext>
            </a:extLst>
          </p:cNvPr>
          <p:cNvSpPr/>
          <p:nvPr/>
        </p:nvSpPr>
        <p:spPr>
          <a:xfrm>
            <a:off x="6593345"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2" action="ppaction://hlinksldjump"/>
            <a:extLst>
              <a:ext uri="{FF2B5EF4-FFF2-40B4-BE49-F238E27FC236}">
                <a16:creationId xmlns:a16="http://schemas.microsoft.com/office/drawing/2014/main" id="{1F44698A-4BDB-4B82-B50F-D7BA68583866}"/>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3" action="ppaction://hlinksldjump"/>
            <a:extLst>
              <a:ext uri="{FF2B5EF4-FFF2-40B4-BE49-F238E27FC236}">
                <a16:creationId xmlns:a16="http://schemas.microsoft.com/office/drawing/2014/main" id="{2D969416-AA2B-470A-9B78-6CFEC29F4051}"/>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34" action="ppaction://hlinksldjump"/>
            <a:extLst>
              <a:ext uri="{FF2B5EF4-FFF2-40B4-BE49-F238E27FC236}">
                <a16:creationId xmlns:a16="http://schemas.microsoft.com/office/drawing/2014/main" id="{0CF1DD2E-D09A-4F89-8D59-754B7FE10973}"/>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Oval 61">
            <a:hlinkClick r:id="rId35" action="ppaction://hlinksldjump"/>
            <a:extLst>
              <a:ext uri="{FF2B5EF4-FFF2-40B4-BE49-F238E27FC236}">
                <a16:creationId xmlns:a16="http://schemas.microsoft.com/office/drawing/2014/main" id="{350BBAB2-ABA0-4ED9-BA86-849CF5B38F66}"/>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Oval 62">
            <a:hlinkClick r:id="rId36" action="ppaction://hlinksldjump"/>
            <a:extLst>
              <a:ext uri="{FF2B5EF4-FFF2-40B4-BE49-F238E27FC236}">
                <a16:creationId xmlns:a16="http://schemas.microsoft.com/office/drawing/2014/main" id="{396F157B-64E9-4845-A3C2-20DE184920AA}"/>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Oval 63">
            <a:hlinkClick r:id="rId37" action="ppaction://hlinksldjump"/>
            <a:extLst>
              <a:ext uri="{FF2B5EF4-FFF2-40B4-BE49-F238E27FC236}">
                <a16:creationId xmlns:a16="http://schemas.microsoft.com/office/drawing/2014/main" id="{DE87061E-4365-4C9F-B8E9-C069F65797EA}"/>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033572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17</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endParaRPr lang="fr-FR" sz="2000" dirty="0">
              <a:solidFill>
                <a:srgbClr val="002060"/>
              </a:solidFill>
              <a:latin typeface="Cambria" panose="02040503050406030204" pitchFamily="18" charset="0"/>
              <a:ea typeface="Cambria" panose="02040503050406030204" pitchFamily="18" charset="0"/>
            </a:endParaRPr>
          </a:p>
          <a:p>
            <a:r>
              <a:rPr lang="fr-FR" dirty="0">
                <a:solidFill>
                  <a:schemeClr val="bg1"/>
                </a:solidFill>
                <a:latin typeface="Cambria" panose="02040503050406030204" pitchFamily="18" charset="0"/>
                <a:ea typeface="Cambria" panose="02040503050406030204" pitchFamily="18" charset="0"/>
              </a:rPr>
              <a:t>Identifiant de l’entité</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2A7F2DD7-D386-4A24-8EDC-3215A4201962}"/>
              </a:ext>
            </a:extLst>
          </p:cNvPr>
          <p:cNvSpPr txBox="1"/>
          <p:nvPr/>
        </p:nvSpPr>
        <p:spPr>
          <a:xfrm>
            <a:off x="525586" y="1518824"/>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Identifiant</a:t>
            </a:r>
          </a:p>
        </p:txBody>
      </p:sp>
      <p:sp>
        <p:nvSpPr>
          <p:cNvPr id="25" name="TextBox 24">
            <a:extLst>
              <a:ext uri="{FF2B5EF4-FFF2-40B4-BE49-F238E27FC236}">
                <a16:creationId xmlns:a16="http://schemas.microsoft.com/office/drawing/2014/main" id="{F2AEC43F-0549-4812-9924-6DC51EF8CB19}"/>
              </a:ext>
            </a:extLst>
          </p:cNvPr>
          <p:cNvSpPr txBox="1"/>
          <p:nvPr/>
        </p:nvSpPr>
        <p:spPr>
          <a:xfrm>
            <a:off x="204625" y="1820118"/>
            <a:ext cx="10901340" cy="1569660"/>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L’identifiant peut être composé de plusieurs attributs, mais alors autant préférer un identifiant artificiel pour des raisons pratique</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Plus lourd à gérer, comparaisons de 2 éléments plutôt que d’un seul.</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De préférence, utiliser des numéros / matricules / ID</a:t>
            </a:r>
          </a:p>
        </p:txBody>
      </p:sp>
      <p:sp>
        <p:nvSpPr>
          <p:cNvPr id="28" name="TextBox 27">
            <a:extLst>
              <a:ext uri="{FF2B5EF4-FFF2-40B4-BE49-F238E27FC236}">
                <a16:creationId xmlns:a16="http://schemas.microsoft.com/office/drawing/2014/main" id="{0713387D-5A7F-40B3-92D0-0A0EFDD819AA}"/>
              </a:ext>
            </a:extLst>
          </p:cNvPr>
          <p:cNvSpPr txBox="1"/>
          <p:nvPr/>
        </p:nvSpPr>
        <p:spPr>
          <a:xfrm>
            <a:off x="525586" y="3659881"/>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Exemple :</a:t>
            </a:r>
          </a:p>
        </p:txBody>
      </p:sp>
      <p:cxnSp>
        <p:nvCxnSpPr>
          <p:cNvPr id="32" name="Straight Arrow Connector 31">
            <a:extLst>
              <a:ext uri="{FF2B5EF4-FFF2-40B4-BE49-F238E27FC236}">
                <a16:creationId xmlns:a16="http://schemas.microsoft.com/office/drawing/2014/main" id="{A7FDB82C-C437-4319-9AC5-1F62C9460D9E}"/>
              </a:ext>
            </a:extLst>
          </p:cNvPr>
          <p:cNvCxnSpPr>
            <a:cxnSpLocks/>
          </p:cNvCxnSpPr>
          <p:nvPr/>
        </p:nvCxnSpPr>
        <p:spPr>
          <a:xfrm>
            <a:off x="2826839" y="4617646"/>
            <a:ext cx="1777245"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01914350-A20A-40C5-B8D5-9552177734B2}"/>
              </a:ext>
            </a:extLst>
          </p:cNvPr>
          <p:cNvPicPr>
            <a:picLocks noChangeAspect="1"/>
          </p:cNvPicPr>
          <p:nvPr/>
        </p:nvPicPr>
        <p:blipFill>
          <a:blip r:embed="rId2"/>
          <a:stretch>
            <a:fillRect/>
          </a:stretch>
        </p:blipFill>
        <p:spPr>
          <a:xfrm>
            <a:off x="1312153" y="3998435"/>
            <a:ext cx="1514686" cy="1238423"/>
          </a:xfrm>
          <a:prstGeom prst="rect">
            <a:avLst/>
          </a:prstGeom>
        </p:spPr>
      </p:pic>
      <p:pic>
        <p:nvPicPr>
          <p:cNvPr id="7" name="Picture 6">
            <a:extLst>
              <a:ext uri="{FF2B5EF4-FFF2-40B4-BE49-F238E27FC236}">
                <a16:creationId xmlns:a16="http://schemas.microsoft.com/office/drawing/2014/main" id="{1161DA03-2F4F-40AA-B0CC-21B0E93350E2}"/>
              </a:ext>
            </a:extLst>
          </p:cNvPr>
          <p:cNvPicPr>
            <a:picLocks noChangeAspect="1"/>
          </p:cNvPicPr>
          <p:nvPr/>
        </p:nvPicPr>
        <p:blipFill>
          <a:blip r:embed="rId3"/>
          <a:stretch>
            <a:fillRect/>
          </a:stretch>
        </p:blipFill>
        <p:spPr>
          <a:xfrm>
            <a:off x="4572000" y="3934207"/>
            <a:ext cx="1247949" cy="1552792"/>
          </a:xfrm>
          <a:prstGeom prst="rect">
            <a:avLst/>
          </a:prstGeom>
        </p:spPr>
      </p:pic>
      <p:sp>
        <p:nvSpPr>
          <p:cNvPr id="29" name="TextBox 28">
            <a:extLst>
              <a:ext uri="{FF2B5EF4-FFF2-40B4-BE49-F238E27FC236}">
                <a16:creationId xmlns:a16="http://schemas.microsoft.com/office/drawing/2014/main" id="{020B0B62-FEEB-481A-8625-68D949FD824F}"/>
              </a:ext>
            </a:extLst>
          </p:cNvPr>
          <p:cNvSpPr txBox="1"/>
          <p:nvPr/>
        </p:nvSpPr>
        <p:spPr>
          <a:xfrm>
            <a:off x="6369843" y="3802662"/>
            <a:ext cx="4299284" cy="1815882"/>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De plus dans l’exemple de gauche, il peut s’avérer que l’identifiant ne puisse pas se résumer à la combinaison de 2 valeurs </a:t>
            </a: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(Ex : 2 étudiants qui ont exactement le même nom et prénom)</a:t>
            </a: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Dans ce cas, il faut revoir tout le modèle et les requêtes !</a:t>
            </a:r>
          </a:p>
        </p:txBody>
      </p:sp>
      <p:sp>
        <p:nvSpPr>
          <p:cNvPr id="26" name="Oval 25">
            <a:hlinkClick r:id="rId4" action="ppaction://hlinksldjump"/>
            <a:extLst>
              <a:ext uri="{FF2B5EF4-FFF2-40B4-BE49-F238E27FC236}">
                <a16:creationId xmlns:a16="http://schemas.microsoft.com/office/drawing/2014/main" id="{0ECD26F9-AF55-4D9D-A2FD-425E6B7C4BC7}"/>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BEDC3E26-6203-4A8C-84ED-C4CDF1A631A9}"/>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6" action="ppaction://hlinksldjump"/>
            <a:extLst>
              <a:ext uri="{FF2B5EF4-FFF2-40B4-BE49-F238E27FC236}">
                <a16:creationId xmlns:a16="http://schemas.microsoft.com/office/drawing/2014/main" id="{1BB5D578-C9C2-4127-AD4F-6AD67D2B13B5}"/>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7" action="ppaction://hlinksldjump"/>
            <a:extLst>
              <a:ext uri="{FF2B5EF4-FFF2-40B4-BE49-F238E27FC236}">
                <a16:creationId xmlns:a16="http://schemas.microsoft.com/office/drawing/2014/main" id="{F319D8B2-1699-414F-9738-02A497660D97}"/>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8" action="ppaction://hlinksldjump"/>
            <a:extLst>
              <a:ext uri="{FF2B5EF4-FFF2-40B4-BE49-F238E27FC236}">
                <a16:creationId xmlns:a16="http://schemas.microsoft.com/office/drawing/2014/main" id="{1F294071-A6DD-4899-AFF0-3A8B623370E5}"/>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9" action="ppaction://hlinksldjump"/>
            <a:extLst>
              <a:ext uri="{FF2B5EF4-FFF2-40B4-BE49-F238E27FC236}">
                <a16:creationId xmlns:a16="http://schemas.microsoft.com/office/drawing/2014/main" id="{E44B1553-3A01-4407-8396-7854EE443854}"/>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0" action="ppaction://hlinksldjump"/>
            <a:extLst>
              <a:ext uri="{FF2B5EF4-FFF2-40B4-BE49-F238E27FC236}">
                <a16:creationId xmlns:a16="http://schemas.microsoft.com/office/drawing/2014/main" id="{5AF6EB90-9F2C-42E4-B4E6-8A3F8507E1ED}"/>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1" action="ppaction://hlinksldjump"/>
            <a:extLst>
              <a:ext uri="{FF2B5EF4-FFF2-40B4-BE49-F238E27FC236}">
                <a16:creationId xmlns:a16="http://schemas.microsoft.com/office/drawing/2014/main" id="{CB0BAFAF-3A6B-4C45-9E66-A2BB8B2B3698}"/>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2" action="ppaction://hlinksldjump"/>
            <a:extLst>
              <a:ext uri="{FF2B5EF4-FFF2-40B4-BE49-F238E27FC236}">
                <a16:creationId xmlns:a16="http://schemas.microsoft.com/office/drawing/2014/main" id="{20218D30-85F6-435C-9A33-F8BD8D589E82}"/>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3" action="ppaction://hlinksldjump"/>
            <a:extLst>
              <a:ext uri="{FF2B5EF4-FFF2-40B4-BE49-F238E27FC236}">
                <a16:creationId xmlns:a16="http://schemas.microsoft.com/office/drawing/2014/main" id="{E581409C-0567-41F5-AEE5-A9C6428B24EB}"/>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4" action="ppaction://hlinksldjump"/>
            <a:extLst>
              <a:ext uri="{FF2B5EF4-FFF2-40B4-BE49-F238E27FC236}">
                <a16:creationId xmlns:a16="http://schemas.microsoft.com/office/drawing/2014/main" id="{F00D698A-ABC0-4443-9A04-8D257119E439}"/>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5" action="ppaction://hlinksldjump"/>
            <a:extLst>
              <a:ext uri="{FF2B5EF4-FFF2-40B4-BE49-F238E27FC236}">
                <a16:creationId xmlns:a16="http://schemas.microsoft.com/office/drawing/2014/main" id="{880A4548-DA65-4018-ABEB-B654BF6DEB9E}"/>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6" action="ppaction://hlinksldjump"/>
            <a:extLst>
              <a:ext uri="{FF2B5EF4-FFF2-40B4-BE49-F238E27FC236}">
                <a16:creationId xmlns:a16="http://schemas.microsoft.com/office/drawing/2014/main" id="{64D18C0D-0E0B-406D-BEE4-C82741514005}"/>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7" action="ppaction://hlinksldjump"/>
            <a:extLst>
              <a:ext uri="{FF2B5EF4-FFF2-40B4-BE49-F238E27FC236}">
                <a16:creationId xmlns:a16="http://schemas.microsoft.com/office/drawing/2014/main" id="{B243F4AA-9A65-43F2-AF87-BA81BC45133E}"/>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8" action="ppaction://hlinksldjump"/>
            <a:extLst>
              <a:ext uri="{FF2B5EF4-FFF2-40B4-BE49-F238E27FC236}">
                <a16:creationId xmlns:a16="http://schemas.microsoft.com/office/drawing/2014/main" id="{B9A72F23-E1F2-4CF2-A3B4-21486787F983}"/>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19" action="ppaction://hlinksldjump"/>
            <a:extLst>
              <a:ext uri="{FF2B5EF4-FFF2-40B4-BE49-F238E27FC236}">
                <a16:creationId xmlns:a16="http://schemas.microsoft.com/office/drawing/2014/main" id="{80832FC9-EA4F-41E5-ACBA-58FB3688640B}"/>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0" action="ppaction://hlinksldjump"/>
            <a:extLst>
              <a:ext uri="{FF2B5EF4-FFF2-40B4-BE49-F238E27FC236}">
                <a16:creationId xmlns:a16="http://schemas.microsoft.com/office/drawing/2014/main" id="{10C7F1B4-21A0-42C6-867E-DB4B94A98C6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1" action="ppaction://hlinksldjump"/>
            <a:extLst>
              <a:ext uri="{FF2B5EF4-FFF2-40B4-BE49-F238E27FC236}">
                <a16:creationId xmlns:a16="http://schemas.microsoft.com/office/drawing/2014/main" id="{66A94DFF-1CDC-47E6-BDFB-EED1433F97E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2" action="ppaction://hlinksldjump"/>
            <a:extLst>
              <a:ext uri="{FF2B5EF4-FFF2-40B4-BE49-F238E27FC236}">
                <a16:creationId xmlns:a16="http://schemas.microsoft.com/office/drawing/2014/main" id="{7AC9AF5C-397A-4AF5-8E99-6A2C67D14AD0}"/>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3" action="ppaction://hlinksldjump"/>
            <a:extLst>
              <a:ext uri="{FF2B5EF4-FFF2-40B4-BE49-F238E27FC236}">
                <a16:creationId xmlns:a16="http://schemas.microsoft.com/office/drawing/2014/main" id="{B37F193C-B01A-48F5-9BB1-7CEB77FC591D}"/>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4" action="ppaction://hlinksldjump"/>
            <a:extLst>
              <a:ext uri="{FF2B5EF4-FFF2-40B4-BE49-F238E27FC236}">
                <a16:creationId xmlns:a16="http://schemas.microsoft.com/office/drawing/2014/main" id="{0E6FF6E9-7648-40D5-80D9-20BC98293232}"/>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5" action="ppaction://hlinksldjump"/>
            <a:extLst>
              <a:ext uri="{FF2B5EF4-FFF2-40B4-BE49-F238E27FC236}">
                <a16:creationId xmlns:a16="http://schemas.microsoft.com/office/drawing/2014/main" id="{B46B738D-236E-49DD-B874-930DDA20C172}"/>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6" action="ppaction://hlinksldjump"/>
            <a:extLst>
              <a:ext uri="{FF2B5EF4-FFF2-40B4-BE49-F238E27FC236}">
                <a16:creationId xmlns:a16="http://schemas.microsoft.com/office/drawing/2014/main" id="{508D05C9-9628-4F84-9C6A-B5562B00B2D1}"/>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7" action="ppaction://hlinksldjump"/>
            <a:extLst>
              <a:ext uri="{FF2B5EF4-FFF2-40B4-BE49-F238E27FC236}">
                <a16:creationId xmlns:a16="http://schemas.microsoft.com/office/drawing/2014/main" id="{B015C2DD-5CD1-4DF3-BBDB-3F00025B2E3A}"/>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8" action="ppaction://hlinksldjump"/>
            <a:extLst>
              <a:ext uri="{FF2B5EF4-FFF2-40B4-BE49-F238E27FC236}">
                <a16:creationId xmlns:a16="http://schemas.microsoft.com/office/drawing/2014/main" id="{96FFCEAC-645C-4D17-8B70-D4867AD76A86}"/>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29" action="ppaction://hlinksldjump"/>
            <a:extLst>
              <a:ext uri="{FF2B5EF4-FFF2-40B4-BE49-F238E27FC236}">
                <a16:creationId xmlns:a16="http://schemas.microsoft.com/office/drawing/2014/main" id="{85985C5C-68F1-43DE-A24A-BCE0972C5922}"/>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0" action="ppaction://hlinksldjump"/>
            <a:extLst>
              <a:ext uri="{FF2B5EF4-FFF2-40B4-BE49-F238E27FC236}">
                <a16:creationId xmlns:a16="http://schemas.microsoft.com/office/drawing/2014/main" id="{B6471C78-6FAA-40F4-ACC2-BFE6FAE9D4C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1" action="ppaction://hlinksldjump"/>
            <a:extLst>
              <a:ext uri="{FF2B5EF4-FFF2-40B4-BE49-F238E27FC236}">
                <a16:creationId xmlns:a16="http://schemas.microsoft.com/office/drawing/2014/main" id="{45FAE263-D1B5-4A0B-9DC3-C3A642D4F828}"/>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2" action="ppaction://hlinksldjump"/>
            <a:extLst>
              <a:ext uri="{FF2B5EF4-FFF2-40B4-BE49-F238E27FC236}">
                <a16:creationId xmlns:a16="http://schemas.microsoft.com/office/drawing/2014/main" id="{21C1E5C5-FF09-47E7-B1D9-0FAD1445A4AB}"/>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3" action="ppaction://hlinksldjump"/>
            <a:extLst>
              <a:ext uri="{FF2B5EF4-FFF2-40B4-BE49-F238E27FC236}">
                <a16:creationId xmlns:a16="http://schemas.microsoft.com/office/drawing/2014/main" id="{E45F63DA-8575-4BE1-AFA3-F35E9AC22014}"/>
              </a:ext>
            </a:extLst>
          </p:cNvPr>
          <p:cNvSpPr/>
          <p:nvPr/>
        </p:nvSpPr>
        <p:spPr>
          <a:xfrm>
            <a:off x="6817312"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4" action="ppaction://hlinksldjump"/>
            <a:extLst>
              <a:ext uri="{FF2B5EF4-FFF2-40B4-BE49-F238E27FC236}">
                <a16:creationId xmlns:a16="http://schemas.microsoft.com/office/drawing/2014/main" id="{FA940C3F-E483-41F3-8550-4B226CF531C1}"/>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5" action="ppaction://hlinksldjump"/>
            <a:extLst>
              <a:ext uri="{FF2B5EF4-FFF2-40B4-BE49-F238E27FC236}">
                <a16:creationId xmlns:a16="http://schemas.microsoft.com/office/drawing/2014/main" id="{12EE3D01-B46A-4409-BA7A-164F1016E2BE}"/>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36" action="ppaction://hlinksldjump"/>
            <a:extLst>
              <a:ext uri="{FF2B5EF4-FFF2-40B4-BE49-F238E27FC236}">
                <a16:creationId xmlns:a16="http://schemas.microsoft.com/office/drawing/2014/main" id="{0421816C-F06E-4D21-ADAE-2552E14A23D8}"/>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2" name="Oval 61">
            <a:hlinkClick r:id="rId37" action="ppaction://hlinksldjump"/>
            <a:extLst>
              <a:ext uri="{FF2B5EF4-FFF2-40B4-BE49-F238E27FC236}">
                <a16:creationId xmlns:a16="http://schemas.microsoft.com/office/drawing/2014/main" id="{7B37A638-65B5-4F46-A56B-32458F3891E0}"/>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Oval 62">
            <a:hlinkClick r:id="rId38" action="ppaction://hlinksldjump"/>
            <a:extLst>
              <a:ext uri="{FF2B5EF4-FFF2-40B4-BE49-F238E27FC236}">
                <a16:creationId xmlns:a16="http://schemas.microsoft.com/office/drawing/2014/main" id="{BB4F5B77-92B6-4CF1-B129-06937FC6EF49}"/>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4199318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18</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dirty="0">
                <a:solidFill>
                  <a:schemeClr val="bg1"/>
                </a:solidFill>
                <a:latin typeface="Cambria" panose="02040503050406030204" pitchFamily="18" charset="0"/>
                <a:ea typeface="Cambria" panose="02040503050406030204" pitchFamily="18" charset="0"/>
              </a:rPr>
              <a:t>Les Associations</a:t>
            </a:r>
            <a:endParaRPr lang="fr-FR" sz="2000" dirty="0">
              <a:solidFill>
                <a:schemeClr val="bg1"/>
              </a:solidFill>
              <a:latin typeface="Cambria" panose="02040503050406030204" pitchFamily="18" charset="0"/>
              <a:ea typeface="Cambria" panose="02040503050406030204" pitchFamily="18" charset="0"/>
            </a:endParaRPr>
          </a:p>
        </p:txBody>
      </p:sp>
      <p:sp>
        <p:nvSpPr>
          <p:cNvPr id="25" name="TextBox 24">
            <a:extLst>
              <a:ext uri="{FF2B5EF4-FFF2-40B4-BE49-F238E27FC236}">
                <a16:creationId xmlns:a16="http://schemas.microsoft.com/office/drawing/2014/main" id="{52BD0604-20D8-4FA4-A588-8F73EA09A6EF}"/>
              </a:ext>
            </a:extLst>
          </p:cNvPr>
          <p:cNvSpPr txBox="1"/>
          <p:nvPr/>
        </p:nvSpPr>
        <p:spPr>
          <a:xfrm>
            <a:off x="204625" y="1820118"/>
            <a:ext cx="10901340" cy="1815882"/>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association correspond à la relation, correspondance entre deux entités</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Chaque entité joue un rôle propre dans la relation</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association peut également être porteuse d’informations supplémentaires (avoir ses propres attributs)</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De préférence représentée par un verbe</a:t>
            </a:r>
          </a:p>
        </p:txBody>
      </p:sp>
      <p:pic>
        <p:nvPicPr>
          <p:cNvPr id="2" name="Picture 1">
            <a:extLst>
              <a:ext uri="{FF2B5EF4-FFF2-40B4-BE49-F238E27FC236}">
                <a16:creationId xmlns:a16="http://schemas.microsoft.com/office/drawing/2014/main" id="{4E870984-DA2B-4341-8A89-112D84621667}"/>
              </a:ext>
            </a:extLst>
          </p:cNvPr>
          <p:cNvPicPr>
            <a:picLocks noChangeAspect="1"/>
          </p:cNvPicPr>
          <p:nvPr/>
        </p:nvPicPr>
        <p:blipFill>
          <a:blip r:embed="rId2"/>
          <a:stretch>
            <a:fillRect/>
          </a:stretch>
        </p:blipFill>
        <p:spPr>
          <a:xfrm>
            <a:off x="2411930" y="3938752"/>
            <a:ext cx="6944694" cy="2114845"/>
          </a:xfrm>
          <a:prstGeom prst="rect">
            <a:avLst/>
          </a:prstGeom>
        </p:spPr>
      </p:pic>
      <p:sp>
        <p:nvSpPr>
          <p:cNvPr id="24" name="Oval 23">
            <a:hlinkClick r:id="rId3" action="ppaction://hlinksldjump"/>
            <a:extLst>
              <a:ext uri="{FF2B5EF4-FFF2-40B4-BE49-F238E27FC236}">
                <a16:creationId xmlns:a16="http://schemas.microsoft.com/office/drawing/2014/main" id="{ADB5FB22-5E79-4B91-A709-2B64DE291B7F}"/>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211FB58A-55B6-482A-9A6F-B5D5088B4D03}"/>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9380964C-1A0C-45AE-BF98-B8D540042A55}"/>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4C04383C-2084-4C15-ADEE-DBCC39E7FA7D}"/>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1A44D1B6-FF1E-477B-8B56-B450B0591047}"/>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55C128F1-FE36-43F0-85E5-DE75BDB38C57}"/>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1E868D56-9769-425A-BE9D-B80B79B82680}"/>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83FA535F-042A-4F02-A1B6-A3498D55F611}"/>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89BD6D9A-CD8C-4433-87EA-596827F295B5}"/>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E7A4D443-3B5E-4D8E-93B0-B99E8FDDA913}"/>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E614B43D-3B5D-498A-8582-8F2110E1086F}"/>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24901A72-5326-42B7-BB6F-B1696932AC35}"/>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85867485-6A7B-4F96-A80A-3052C1AE3539}"/>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CBC66EDB-DF01-4FF0-B99D-360A0A6FFBA3}"/>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310BC593-7694-4855-A728-2A8357DC26EA}"/>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6F88BFD4-8441-42D6-8E75-FE9BE1CE0A7A}"/>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21FCEC71-3D90-4072-8E75-494543956E74}"/>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4D98F4DE-22A5-494A-BCE2-44416AF54E91}"/>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9D056FFA-2325-4477-864F-08A3D965230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FAF41581-E34B-4344-9660-281ED8BB8398}"/>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8CBAC8AD-121D-45A4-928F-4A7E3DCA4E8B}"/>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AF42B054-73C9-47C3-B923-F2CC81E8BA2B}"/>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C1FF3770-FCD9-41A4-BC4F-820CCE0CEC10}"/>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587B2527-EF42-4CD1-88EB-BBC74E650CC8}"/>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356247FB-BF1B-4753-A35D-014596753323}"/>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F5BDDE5B-54FB-4051-B886-5514D36E03A6}"/>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1C2304EB-CE41-4791-86B3-202F1DF4E426}"/>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E1B1AF51-0842-4821-96B6-190A27F79299}"/>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EFF48B09-9741-4630-A42C-EA81430C70C3}"/>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B90B9ADD-6E3B-4685-841C-30B515E6C424}"/>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E1AA90C6-24F9-4CD1-8856-A1107EDB8707}"/>
              </a:ext>
            </a:extLst>
          </p:cNvPr>
          <p:cNvSpPr/>
          <p:nvPr/>
        </p:nvSpPr>
        <p:spPr>
          <a:xfrm>
            <a:off x="7041279"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0CC1CF5E-D223-4D1D-8B22-2C70D1EEF15F}"/>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0B9D8313-123F-40D9-8DBE-DD742EF37E3E}"/>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0A8E19AF-AC46-4F05-88D1-063BD25BEFE0}"/>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BDB47EEE-BDAA-4EBA-9736-3EA1A12E28D2}"/>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347509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19</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19202"/>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b="1" dirty="0">
                <a:solidFill>
                  <a:schemeClr val="bg1"/>
                </a:solidFill>
                <a:latin typeface="Cambria" panose="02040503050406030204" pitchFamily="18" charset="0"/>
                <a:ea typeface="Cambria" panose="02040503050406030204" pitchFamily="18" charset="0"/>
              </a:rPr>
              <a:t>Les Cardinalités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9BB68036-9C5F-487E-91EA-97CF50565C8E}"/>
              </a:ext>
            </a:extLst>
          </p:cNvPr>
          <p:cNvSpPr txBox="1"/>
          <p:nvPr/>
        </p:nvSpPr>
        <p:spPr>
          <a:xfrm>
            <a:off x="204625" y="1460842"/>
            <a:ext cx="10901340" cy="2554545"/>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Nombre minimum et maximum de fois qu’une entité peut-être engagée dans une relation</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Le minimum (0 ou 1) est souvent discutable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0 indique une possibilité : ex « Il se peut qu’aucun employé ne travail sur un projet »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1 indique une contrainte : ex « Pour qu’un département existe, il faut qu’il y ait au moins 1 employé dans ce département)</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Le maximum a un impact sur la manière de concevoir le MLD</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Le cardinalités peuvent être 0, 1, ou N (quantité indéfinie)</a:t>
            </a:r>
          </a:p>
        </p:txBody>
      </p:sp>
      <p:pic>
        <p:nvPicPr>
          <p:cNvPr id="25" name="Picture 24">
            <a:extLst>
              <a:ext uri="{FF2B5EF4-FFF2-40B4-BE49-F238E27FC236}">
                <a16:creationId xmlns:a16="http://schemas.microsoft.com/office/drawing/2014/main" id="{A50FDBA9-80F3-4DCA-8E7B-9226BBECC30D}"/>
              </a:ext>
            </a:extLst>
          </p:cNvPr>
          <p:cNvPicPr>
            <a:picLocks noChangeAspect="1"/>
          </p:cNvPicPr>
          <p:nvPr/>
        </p:nvPicPr>
        <p:blipFill>
          <a:blip r:embed="rId2"/>
          <a:stretch>
            <a:fillRect/>
          </a:stretch>
        </p:blipFill>
        <p:spPr>
          <a:xfrm>
            <a:off x="2411930" y="3938752"/>
            <a:ext cx="6944694" cy="2114845"/>
          </a:xfrm>
          <a:prstGeom prst="rect">
            <a:avLst/>
          </a:prstGeom>
        </p:spPr>
      </p:pic>
      <p:sp>
        <p:nvSpPr>
          <p:cNvPr id="29" name="Oval 28">
            <a:hlinkClick r:id="rId3" action="ppaction://hlinksldjump"/>
            <a:extLst>
              <a:ext uri="{FF2B5EF4-FFF2-40B4-BE49-F238E27FC236}">
                <a16:creationId xmlns:a16="http://schemas.microsoft.com/office/drawing/2014/main" id="{85F04CC8-3739-40FF-AD50-FEEF761A40F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4" action="ppaction://hlinksldjump"/>
            <a:extLst>
              <a:ext uri="{FF2B5EF4-FFF2-40B4-BE49-F238E27FC236}">
                <a16:creationId xmlns:a16="http://schemas.microsoft.com/office/drawing/2014/main" id="{54D86CA9-F2C3-4005-9870-94600EB31986}"/>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5" action="ppaction://hlinksldjump"/>
            <a:extLst>
              <a:ext uri="{FF2B5EF4-FFF2-40B4-BE49-F238E27FC236}">
                <a16:creationId xmlns:a16="http://schemas.microsoft.com/office/drawing/2014/main" id="{8F09C389-076A-481F-BDD2-21938E7A1F98}"/>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6" action="ppaction://hlinksldjump"/>
            <a:extLst>
              <a:ext uri="{FF2B5EF4-FFF2-40B4-BE49-F238E27FC236}">
                <a16:creationId xmlns:a16="http://schemas.microsoft.com/office/drawing/2014/main" id="{5E7DB776-5213-4531-B8F1-4FB86A0AFE48}"/>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7" action="ppaction://hlinksldjump"/>
            <a:extLst>
              <a:ext uri="{FF2B5EF4-FFF2-40B4-BE49-F238E27FC236}">
                <a16:creationId xmlns:a16="http://schemas.microsoft.com/office/drawing/2014/main" id="{0088B8C1-470F-4591-8C1E-626E4C7F323A}"/>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8" action="ppaction://hlinksldjump"/>
            <a:extLst>
              <a:ext uri="{FF2B5EF4-FFF2-40B4-BE49-F238E27FC236}">
                <a16:creationId xmlns:a16="http://schemas.microsoft.com/office/drawing/2014/main" id="{BD492E8B-BE4F-430C-8169-00486DE651B0}"/>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EF6DC9F8-7C75-4AA7-9A21-AF0F2DA8ED9E}"/>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FBA04F81-5DF8-443F-899B-85364614705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2C34CFC5-D902-49B2-946C-45585ADC27CD}"/>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8B6C2A0D-12C2-4E51-9598-9FEF2B559D10}"/>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A617A66D-F073-4243-BE1E-538CB9C28839}"/>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EE4A1266-5D91-48B2-AF5D-B32FE9D30116}"/>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81B81B2B-503A-4B02-B099-6584EA0EAA0B}"/>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2F1CC3B2-4F98-4DC9-A842-F5D43F2E5A99}"/>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CB0D4F99-9CA9-4C6C-AEC8-8AE4977A1BA5}"/>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8F64D542-5B23-462A-9294-6D003919942F}"/>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89241E94-8457-4C9B-8C48-2CBBF8F4B78D}"/>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E978E625-F924-4D4C-A104-74BF51D5B44B}"/>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0279613A-0252-4FED-9D98-D78239DBE43B}"/>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B3A651FE-BDFA-417B-B363-76B9FCE031E4}"/>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1AA4AE4E-157A-413A-8C8F-C3DBD14AFF90}"/>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FCD425F3-8663-4535-8DCB-07452DE0303D}"/>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7A65618F-7AA8-46B0-8849-63A353DDDE1C}"/>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AB16954A-A0AA-40EB-8512-0682EB4D31FC}"/>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208FD309-2713-4097-A3CB-530496CB3CFE}"/>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D483E78E-AF8C-466F-925E-6270397FB742}"/>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5A5BD886-1A89-42C9-93B2-A76648C67F4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1CEEC73F-040B-4E3C-981C-A9EAF8FA00EE}"/>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C6B9E9EB-50B1-417F-93C6-4FCE6BF4AE41}"/>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8B386FC3-8746-4B54-BEB9-9A9D67590E98}"/>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178FCE81-04EA-4C82-A212-197FD9833E55}"/>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0BA63F1F-A3F4-4F05-9E39-8345314D8840}"/>
              </a:ext>
            </a:extLst>
          </p:cNvPr>
          <p:cNvSpPr/>
          <p:nvPr/>
        </p:nvSpPr>
        <p:spPr>
          <a:xfrm>
            <a:off x="7265246"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E7BEAEF3-4B8F-4F70-993F-85B999BFE441}"/>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C5D4205F-FA43-4FEF-9486-853A69BA8A16}"/>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7" action="ppaction://hlinksldjump"/>
            <a:extLst>
              <a:ext uri="{FF2B5EF4-FFF2-40B4-BE49-F238E27FC236}">
                <a16:creationId xmlns:a16="http://schemas.microsoft.com/office/drawing/2014/main" id="{9DE7CBF6-AD66-47F9-A785-FF7A375BC3E4}"/>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230117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Oval 9">
            <a:hlinkClick r:id="rId2" action="ppaction://hlinksldjump"/>
            <a:extLst>
              <a:ext uri="{FF2B5EF4-FFF2-40B4-BE49-F238E27FC236}">
                <a16:creationId xmlns:a16="http://schemas.microsoft.com/office/drawing/2014/main" id="{18F5F6B4-0818-4E13-A3C1-9F5C01949C63}"/>
              </a:ext>
            </a:extLst>
          </p:cNvPr>
          <p:cNvSpPr/>
          <p:nvPr/>
        </p:nvSpPr>
        <p:spPr>
          <a:xfrm>
            <a:off x="305330" y="308697"/>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Oval 10">
            <a:hlinkClick r:id="rId3" action="ppaction://hlinksldjump"/>
            <a:extLst>
              <a:ext uri="{FF2B5EF4-FFF2-40B4-BE49-F238E27FC236}">
                <a16:creationId xmlns:a16="http://schemas.microsoft.com/office/drawing/2014/main" id="{C40EAC81-5D1D-4C04-A715-6ADEC98763AF}"/>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Oval 13">
            <a:hlinkClick r:id="rId4" action="ppaction://hlinksldjump"/>
            <a:extLst>
              <a:ext uri="{FF2B5EF4-FFF2-40B4-BE49-F238E27FC236}">
                <a16:creationId xmlns:a16="http://schemas.microsoft.com/office/drawing/2014/main" id="{A396DEF0-9E72-4B46-9A76-6F5F01EF7C00}"/>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Introduction</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Contact</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5B9B83CD-3A86-4C92-B7E5-941B3EE435BD}"/>
              </a:ext>
            </a:extLst>
          </p:cNvPr>
          <p:cNvSpPr txBox="1"/>
          <p:nvPr/>
        </p:nvSpPr>
        <p:spPr>
          <a:xfrm>
            <a:off x="204625" y="1349547"/>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Infos</a:t>
            </a:r>
          </a:p>
        </p:txBody>
      </p:sp>
      <p:sp>
        <p:nvSpPr>
          <p:cNvPr id="25" name="TextBox 24">
            <a:extLst>
              <a:ext uri="{FF2B5EF4-FFF2-40B4-BE49-F238E27FC236}">
                <a16:creationId xmlns:a16="http://schemas.microsoft.com/office/drawing/2014/main" id="{223C32BB-9821-41DF-B7C5-3F39A3B64804}"/>
              </a:ext>
            </a:extLst>
          </p:cNvPr>
          <p:cNvSpPr txBox="1"/>
          <p:nvPr/>
        </p:nvSpPr>
        <p:spPr>
          <a:xfrm>
            <a:off x="204625" y="3776633"/>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Contact</a:t>
            </a:r>
          </a:p>
        </p:txBody>
      </p:sp>
      <p:sp>
        <p:nvSpPr>
          <p:cNvPr id="26" name="TextBox 25">
            <a:extLst>
              <a:ext uri="{FF2B5EF4-FFF2-40B4-BE49-F238E27FC236}">
                <a16:creationId xmlns:a16="http://schemas.microsoft.com/office/drawing/2014/main" id="{2CA9B035-9452-4DAE-9996-9E1A4676E90D}"/>
              </a:ext>
            </a:extLst>
          </p:cNvPr>
          <p:cNvSpPr txBox="1"/>
          <p:nvPr/>
        </p:nvSpPr>
        <p:spPr>
          <a:xfrm>
            <a:off x="204624" y="1720313"/>
            <a:ext cx="9947939" cy="1569660"/>
          </a:xfrm>
          <a:prstGeom prst="rect">
            <a:avLst/>
          </a:prstGeom>
          <a:noFill/>
        </p:spPr>
        <p:txBody>
          <a:bodyPr wrap="square" rtlCol="0">
            <a:spAutoFit/>
          </a:bodyPr>
          <a:lstStyle/>
          <a:p>
            <a:r>
              <a:rPr lang="fr-FR" sz="1600" dirty="0">
                <a:latin typeface="Cambria" panose="02040503050406030204" pitchFamily="18" charset="0"/>
                <a:ea typeface="Cambria" panose="02040503050406030204" pitchFamily="18" charset="0"/>
              </a:rPr>
              <a:t>Alexandre CONDETTE</a:t>
            </a:r>
          </a:p>
          <a:p>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ALUMNI IPSA Toulouse – Promo 2020 – Major ELSS</a:t>
            </a: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Ingénieur développement logiciel chez </a:t>
            </a:r>
            <a:r>
              <a:rPr lang="fr-FR" sz="1600" dirty="0" err="1">
                <a:latin typeface="Cambria" panose="02040503050406030204" pitchFamily="18" charset="0"/>
                <a:ea typeface="Cambria" panose="02040503050406030204" pitchFamily="18" charset="0"/>
              </a:rPr>
              <a:t>Spacebel</a:t>
            </a: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Gestion Opérationnelle des Simulateurs Numériques de satellites en orbite basse au CST (CNES) de Toulouse</a:t>
            </a: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Astrophysique, Electronique, Python, C / C++, Linux, Shell, TCL, SQL, Bases de données</a:t>
            </a:r>
          </a:p>
        </p:txBody>
      </p:sp>
      <p:sp>
        <p:nvSpPr>
          <p:cNvPr id="27" name="TextBox 26">
            <a:extLst>
              <a:ext uri="{FF2B5EF4-FFF2-40B4-BE49-F238E27FC236}">
                <a16:creationId xmlns:a16="http://schemas.microsoft.com/office/drawing/2014/main" id="{9FAD8C15-846A-468E-8331-B5618E4F3A75}"/>
              </a:ext>
            </a:extLst>
          </p:cNvPr>
          <p:cNvSpPr txBox="1"/>
          <p:nvPr/>
        </p:nvSpPr>
        <p:spPr>
          <a:xfrm>
            <a:off x="204624" y="4115187"/>
            <a:ext cx="9947939" cy="830997"/>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hlinkClick r:id="rId5"/>
              </a:rPr>
              <a:t>alexandre.condette@spacebel.fr</a:t>
            </a: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hlinkClick r:id="rId6"/>
              </a:rPr>
              <a:t>alexandre.condette.external@cnes.fr</a:t>
            </a: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hlinkClick r:id="rId7"/>
              </a:rPr>
              <a:t>alexandre2.condette@ipsa.fr</a:t>
            </a:r>
            <a:endParaRPr lang="fr-FR" sz="1600" dirty="0">
              <a:latin typeface="Cambria" panose="02040503050406030204" pitchFamily="18" charset="0"/>
              <a:ea typeface="Cambria" panose="02040503050406030204" pitchFamily="18" charset="0"/>
            </a:endParaRPr>
          </a:p>
        </p:txBody>
      </p:sp>
      <p:pic>
        <p:nvPicPr>
          <p:cNvPr id="2050" name="Picture 2" descr="LinkedIn : recherche d'emploi – Applications sur Google Play">
            <a:hlinkClick r:id="rId8"/>
            <a:extLst>
              <a:ext uri="{FF2B5EF4-FFF2-40B4-BE49-F238E27FC236}">
                <a16:creationId xmlns:a16="http://schemas.microsoft.com/office/drawing/2014/main" id="{D9BFA4E5-60A7-4E97-9F4C-E7BFA00E462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1685" y="5079903"/>
            <a:ext cx="409669" cy="40966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Hub Logos and Usage · GitHub">
            <a:hlinkClick r:id="rId10"/>
            <a:extLst>
              <a:ext uri="{FF2B5EF4-FFF2-40B4-BE49-F238E27FC236}">
                <a16:creationId xmlns:a16="http://schemas.microsoft.com/office/drawing/2014/main" id="{C8A465F5-3EFC-4175-AF07-165D7C0A6DF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73273" y="4974571"/>
            <a:ext cx="620333" cy="62033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ormation GitLab | Human Coders Formations">
            <a:hlinkClick r:id="rId12"/>
            <a:extLst>
              <a:ext uri="{FF2B5EF4-FFF2-40B4-BE49-F238E27FC236}">
                <a16:creationId xmlns:a16="http://schemas.microsoft.com/office/drawing/2014/main" id="{5927C9CA-D042-4DAA-8800-EAA012DA311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693606" y="4888900"/>
            <a:ext cx="791674" cy="79167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o production software">
            <a:hlinkClick r:id="rId14"/>
            <a:extLst>
              <a:ext uri="{FF2B5EF4-FFF2-40B4-BE49-F238E27FC236}">
                <a16:creationId xmlns:a16="http://schemas.microsoft.com/office/drawing/2014/main" id="{E9C4D532-43E0-426D-A86B-A217D9406EE6}"/>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782564" y="1635157"/>
            <a:ext cx="1370836" cy="57614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Centre national d'études spatiales — Wikipédia">
            <a:hlinkClick r:id="rId16"/>
            <a:extLst>
              <a:ext uri="{FF2B5EF4-FFF2-40B4-BE49-F238E27FC236}">
                <a16:creationId xmlns:a16="http://schemas.microsoft.com/office/drawing/2014/main" id="{AFF4F63E-751C-4E3C-B3B8-160F61BC020F}"/>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349936" y="1457064"/>
            <a:ext cx="1105421" cy="93233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Mention spéciale pour BASILES - Spacebel, Space systems and software  engineering company">
            <a:hlinkClick r:id="rId18"/>
            <a:extLst>
              <a:ext uri="{FF2B5EF4-FFF2-40B4-BE49-F238E27FC236}">
                <a16:creationId xmlns:a16="http://schemas.microsoft.com/office/drawing/2014/main" id="{B19FEE27-0254-4DCA-AE7B-53BEA5AB7AF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7113526" y="3441973"/>
            <a:ext cx="2472819" cy="1637930"/>
          </a:xfrm>
          <a:prstGeom prst="rect">
            <a:avLst/>
          </a:prstGeom>
          <a:noFill/>
          <a:extLst>
            <a:ext uri="{909E8E84-426E-40DD-AFC4-6F175D3DCCD1}">
              <a14:hiddenFill xmlns:a14="http://schemas.microsoft.com/office/drawing/2010/main">
                <a:solidFill>
                  <a:srgbClr val="FFFFFF"/>
                </a:solidFill>
              </a14:hiddenFill>
            </a:ext>
          </a:extLst>
        </p:spPr>
      </p:pic>
      <p:sp>
        <p:nvSpPr>
          <p:cNvPr id="28" name="Oval 27">
            <a:hlinkClick r:id="rId20" action="ppaction://hlinksldjump"/>
            <a:extLst>
              <a:ext uri="{FF2B5EF4-FFF2-40B4-BE49-F238E27FC236}">
                <a16:creationId xmlns:a16="http://schemas.microsoft.com/office/drawing/2014/main" id="{C5D86F13-1533-43C9-BA96-FD2D9157DB93}"/>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21" action="ppaction://hlinksldjump"/>
            <a:extLst>
              <a:ext uri="{FF2B5EF4-FFF2-40B4-BE49-F238E27FC236}">
                <a16:creationId xmlns:a16="http://schemas.microsoft.com/office/drawing/2014/main" id="{1F83D1F1-8761-4685-8B1C-89F04CD9E65D}"/>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22" action="ppaction://hlinksldjump"/>
            <a:extLst>
              <a:ext uri="{FF2B5EF4-FFF2-40B4-BE49-F238E27FC236}">
                <a16:creationId xmlns:a16="http://schemas.microsoft.com/office/drawing/2014/main" id="{28DCE5AE-4183-48AE-8FBC-FDCFD9556F4C}"/>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23" action="ppaction://hlinksldjump"/>
            <a:extLst>
              <a:ext uri="{FF2B5EF4-FFF2-40B4-BE49-F238E27FC236}">
                <a16:creationId xmlns:a16="http://schemas.microsoft.com/office/drawing/2014/main" id="{68800A57-94A3-4F36-B745-5925CBE5B7B7}"/>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24" action="ppaction://hlinksldjump"/>
            <a:extLst>
              <a:ext uri="{FF2B5EF4-FFF2-40B4-BE49-F238E27FC236}">
                <a16:creationId xmlns:a16="http://schemas.microsoft.com/office/drawing/2014/main" id="{A5F9C104-09BA-4C49-A1A2-CB127133CBE0}"/>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25" action="ppaction://hlinksldjump"/>
            <a:extLst>
              <a:ext uri="{FF2B5EF4-FFF2-40B4-BE49-F238E27FC236}">
                <a16:creationId xmlns:a16="http://schemas.microsoft.com/office/drawing/2014/main" id="{CF2E3CE8-612E-4254-AD9D-C38FCA841F2F}"/>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26" action="ppaction://hlinksldjump"/>
            <a:extLst>
              <a:ext uri="{FF2B5EF4-FFF2-40B4-BE49-F238E27FC236}">
                <a16:creationId xmlns:a16="http://schemas.microsoft.com/office/drawing/2014/main" id="{4377900C-62D1-4B96-A655-321E527DBDFB}"/>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27" action="ppaction://hlinksldjump"/>
            <a:extLst>
              <a:ext uri="{FF2B5EF4-FFF2-40B4-BE49-F238E27FC236}">
                <a16:creationId xmlns:a16="http://schemas.microsoft.com/office/drawing/2014/main" id="{156070D4-149D-4DEA-B456-02D85DF23BB2}"/>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28" action="ppaction://hlinksldjump"/>
            <a:extLst>
              <a:ext uri="{FF2B5EF4-FFF2-40B4-BE49-F238E27FC236}">
                <a16:creationId xmlns:a16="http://schemas.microsoft.com/office/drawing/2014/main" id="{D7571974-C2D4-442A-B5C3-1401331DED9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29" action="ppaction://hlinksldjump"/>
            <a:extLst>
              <a:ext uri="{FF2B5EF4-FFF2-40B4-BE49-F238E27FC236}">
                <a16:creationId xmlns:a16="http://schemas.microsoft.com/office/drawing/2014/main" id="{04351CC9-1577-453C-BD99-7703765F2DA7}"/>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30" action="ppaction://hlinksldjump"/>
            <a:extLst>
              <a:ext uri="{FF2B5EF4-FFF2-40B4-BE49-F238E27FC236}">
                <a16:creationId xmlns:a16="http://schemas.microsoft.com/office/drawing/2014/main" id="{8DC87267-26C9-40B1-B90B-FAE7EC64B5F1}"/>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31" action="ppaction://hlinksldjump"/>
            <a:extLst>
              <a:ext uri="{FF2B5EF4-FFF2-40B4-BE49-F238E27FC236}">
                <a16:creationId xmlns:a16="http://schemas.microsoft.com/office/drawing/2014/main" id="{6917D3E8-1623-47FF-92E5-27F3086372DF}"/>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32" action="ppaction://hlinksldjump"/>
            <a:extLst>
              <a:ext uri="{FF2B5EF4-FFF2-40B4-BE49-F238E27FC236}">
                <a16:creationId xmlns:a16="http://schemas.microsoft.com/office/drawing/2014/main" id="{C3138D28-0496-4A70-8A4A-1A056082254A}"/>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33" action="ppaction://hlinksldjump"/>
            <a:extLst>
              <a:ext uri="{FF2B5EF4-FFF2-40B4-BE49-F238E27FC236}">
                <a16:creationId xmlns:a16="http://schemas.microsoft.com/office/drawing/2014/main" id="{7B42C289-3DFE-4E16-981F-82734F9E425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34" action="ppaction://hlinksldjump"/>
            <a:extLst>
              <a:ext uri="{FF2B5EF4-FFF2-40B4-BE49-F238E27FC236}">
                <a16:creationId xmlns:a16="http://schemas.microsoft.com/office/drawing/2014/main" id="{7D8420BB-FB7A-4834-ACFF-DE0633F1D986}"/>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35" action="ppaction://hlinksldjump"/>
            <a:extLst>
              <a:ext uri="{FF2B5EF4-FFF2-40B4-BE49-F238E27FC236}">
                <a16:creationId xmlns:a16="http://schemas.microsoft.com/office/drawing/2014/main" id="{670FAEE1-5C99-4B67-9D32-7D41DCE9AAFD}"/>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36" action="ppaction://hlinksldjump"/>
            <a:extLst>
              <a:ext uri="{FF2B5EF4-FFF2-40B4-BE49-F238E27FC236}">
                <a16:creationId xmlns:a16="http://schemas.microsoft.com/office/drawing/2014/main" id="{5FBD1701-41E5-48AC-B969-03182921045A}"/>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37" action="ppaction://hlinksldjump"/>
            <a:extLst>
              <a:ext uri="{FF2B5EF4-FFF2-40B4-BE49-F238E27FC236}">
                <a16:creationId xmlns:a16="http://schemas.microsoft.com/office/drawing/2014/main" id="{00A79092-3A59-4E87-BB02-3A03569D3093}"/>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38" action="ppaction://hlinksldjump"/>
            <a:extLst>
              <a:ext uri="{FF2B5EF4-FFF2-40B4-BE49-F238E27FC236}">
                <a16:creationId xmlns:a16="http://schemas.microsoft.com/office/drawing/2014/main" id="{954A89A1-959D-48A6-8EFD-5A6C4A7E5534}"/>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39" action="ppaction://hlinksldjump"/>
            <a:extLst>
              <a:ext uri="{FF2B5EF4-FFF2-40B4-BE49-F238E27FC236}">
                <a16:creationId xmlns:a16="http://schemas.microsoft.com/office/drawing/2014/main" id="{F43956CE-055B-4FA0-BA96-7C0E37025CE9}"/>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40" action="ppaction://hlinksldjump"/>
            <a:extLst>
              <a:ext uri="{FF2B5EF4-FFF2-40B4-BE49-F238E27FC236}">
                <a16:creationId xmlns:a16="http://schemas.microsoft.com/office/drawing/2014/main" id="{DA2E8F3A-8F0F-4107-8407-6DA4683A2D82}"/>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41" action="ppaction://hlinksldjump"/>
            <a:extLst>
              <a:ext uri="{FF2B5EF4-FFF2-40B4-BE49-F238E27FC236}">
                <a16:creationId xmlns:a16="http://schemas.microsoft.com/office/drawing/2014/main" id="{5863C33C-2A9F-4471-9972-AC670182BD1B}"/>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42" action="ppaction://hlinksldjump"/>
            <a:extLst>
              <a:ext uri="{FF2B5EF4-FFF2-40B4-BE49-F238E27FC236}">
                <a16:creationId xmlns:a16="http://schemas.microsoft.com/office/drawing/2014/main" id="{5D29C80B-5088-4C57-A225-5CD59642DEDE}"/>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Oval 62">
            <a:hlinkClick r:id="rId43" action="ppaction://hlinksldjump"/>
            <a:extLst>
              <a:ext uri="{FF2B5EF4-FFF2-40B4-BE49-F238E27FC236}">
                <a16:creationId xmlns:a16="http://schemas.microsoft.com/office/drawing/2014/main" id="{A0A97295-9D5D-417B-89DC-29DDDDBCFE2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Oval 63">
            <a:hlinkClick r:id="rId44" action="ppaction://hlinksldjump"/>
            <a:extLst>
              <a:ext uri="{FF2B5EF4-FFF2-40B4-BE49-F238E27FC236}">
                <a16:creationId xmlns:a16="http://schemas.microsoft.com/office/drawing/2014/main" id="{129B6652-0A12-48BD-B50A-1AD5C8E2ACC1}"/>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Oval 64">
            <a:hlinkClick r:id="rId45" action="ppaction://hlinksldjump"/>
            <a:extLst>
              <a:ext uri="{FF2B5EF4-FFF2-40B4-BE49-F238E27FC236}">
                <a16:creationId xmlns:a16="http://schemas.microsoft.com/office/drawing/2014/main" id="{77D98BBB-27E0-47F7-95DF-4E1ED4D4432C}"/>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Oval 65">
            <a:hlinkClick r:id="rId46" action="ppaction://hlinksldjump"/>
            <a:extLst>
              <a:ext uri="{FF2B5EF4-FFF2-40B4-BE49-F238E27FC236}">
                <a16:creationId xmlns:a16="http://schemas.microsoft.com/office/drawing/2014/main" id="{D86CD6DC-B5B8-4809-9C3B-AFCF8CBD8304}"/>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Oval 66">
            <a:hlinkClick r:id="rId47" action="ppaction://hlinksldjump"/>
            <a:extLst>
              <a:ext uri="{FF2B5EF4-FFF2-40B4-BE49-F238E27FC236}">
                <a16:creationId xmlns:a16="http://schemas.microsoft.com/office/drawing/2014/main" id="{E73B5D7D-606C-430E-BAD8-D560390B5013}"/>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Oval 67">
            <a:hlinkClick r:id="rId48" action="ppaction://hlinksldjump"/>
            <a:extLst>
              <a:ext uri="{FF2B5EF4-FFF2-40B4-BE49-F238E27FC236}">
                <a16:creationId xmlns:a16="http://schemas.microsoft.com/office/drawing/2014/main" id="{E04D3D55-74EB-4010-B117-CB7F4E293D7D}"/>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Oval 68">
            <a:hlinkClick r:id="rId49" action="ppaction://hlinksldjump"/>
            <a:extLst>
              <a:ext uri="{FF2B5EF4-FFF2-40B4-BE49-F238E27FC236}">
                <a16:creationId xmlns:a16="http://schemas.microsoft.com/office/drawing/2014/main" id="{F2365B1D-976E-45ED-8AFD-FD593F68B171}"/>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Oval 69">
            <a:hlinkClick r:id="rId50" action="ppaction://hlinksldjump"/>
            <a:extLst>
              <a:ext uri="{FF2B5EF4-FFF2-40B4-BE49-F238E27FC236}">
                <a16:creationId xmlns:a16="http://schemas.microsoft.com/office/drawing/2014/main" id="{F6009B55-2EA8-4992-9457-80EC2C0C730C}"/>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Oval 70">
            <a:hlinkClick r:id="rId51" action="ppaction://hlinksldjump"/>
            <a:extLst>
              <a:ext uri="{FF2B5EF4-FFF2-40B4-BE49-F238E27FC236}">
                <a16:creationId xmlns:a16="http://schemas.microsoft.com/office/drawing/2014/main" id="{8294B40E-EDC2-4378-BD83-576C00697913}"/>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213555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20</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b="1" dirty="0">
                <a:solidFill>
                  <a:schemeClr val="bg1"/>
                </a:solidFill>
                <a:latin typeface="Cambria" panose="02040503050406030204" pitchFamily="18" charset="0"/>
                <a:ea typeface="Cambria" panose="02040503050406030204" pitchFamily="18" charset="0"/>
              </a:rPr>
              <a:t>Les types d’associations</a:t>
            </a:r>
            <a:endParaRPr lang="fr-FR" sz="2000" b="1" dirty="0">
              <a:solidFill>
                <a:schemeClr val="bg1"/>
              </a:solidFill>
              <a:latin typeface="Cambria" panose="02040503050406030204" pitchFamily="18" charset="0"/>
              <a:ea typeface="Cambria" panose="02040503050406030204" pitchFamily="18" charset="0"/>
            </a:endParaRPr>
          </a:p>
        </p:txBody>
      </p:sp>
      <p:graphicFrame>
        <p:nvGraphicFramePr>
          <p:cNvPr id="2" name="Table 1">
            <a:extLst>
              <a:ext uri="{FF2B5EF4-FFF2-40B4-BE49-F238E27FC236}">
                <a16:creationId xmlns:a16="http://schemas.microsoft.com/office/drawing/2014/main" id="{0EC7BCEA-699D-4637-9687-E5254920218D}"/>
              </a:ext>
            </a:extLst>
          </p:cNvPr>
          <p:cNvGraphicFramePr>
            <a:graphicFrameLocks noGrp="1"/>
          </p:cNvGraphicFramePr>
          <p:nvPr>
            <p:extLst>
              <p:ext uri="{D42A27DB-BD31-4B8C-83A1-F6EECF244321}">
                <p14:modId xmlns:p14="http://schemas.microsoft.com/office/powerpoint/2010/main" val="2467204019"/>
              </p:ext>
            </p:extLst>
          </p:nvPr>
        </p:nvGraphicFramePr>
        <p:xfrm>
          <a:off x="2032000" y="1960880"/>
          <a:ext cx="8127999" cy="2936240"/>
        </p:xfrm>
        <a:graphic>
          <a:graphicData uri="http://schemas.openxmlformats.org/drawingml/2006/table">
            <a:tbl>
              <a:tblPr firstRow="1" bandRow="1">
                <a:tableStyleId>{7DF18680-E054-41AD-8BC1-D1AEF772440D}</a:tableStyleId>
              </a:tblPr>
              <a:tblGrid>
                <a:gridCol w="2709333">
                  <a:extLst>
                    <a:ext uri="{9D8B030D-6E8A-4147-A177-3AD203B41FA5}">
                      <a16:colId xmlns:a16="http://schemas.microsoft.com/office/drawing/2014/main" val="515146839"/>
                    </a:ext>
                  </a:extLst>
                </a:gridCol>
                <a:gridCol w="2709333">
                  <a:extLst>
                    <a:ext uri="{9D8B030D-6E8A-4147-A177-3AD203B41FA5}">
                      <a16:colId xmlns:a16="http://schemas.microsoft.com/office/drawing/2014/main" val="484680067"/>
                    </a:ext>
                  </a:extLst>
                </a:gridCol>
                <a:gridCol w="2709333">
                  <a:extLst>
                    <a:ext uri="{9D8B030D-6E8A-4147-A177-3AD203B41FA5}">
                      <a16:colId xmlns:a16="http://schemas.microsoft.com/office/drawing/2014/main" val="275766105"/>
                    </a:ext>
                  </a:extLst>
                </a:gridCol>
              </a:tblGrid>
              <a:tr h="370840">
                <a:tc>
                  <a:txBody>
                    <a:bodyPr/>
                    <a:lstStyle/>
                    <a:p>
                      <a:pPr algn="ctr"/>
                      <a:r>
                        <a:rPr lang="fr-FR" dirty="0"/>
                        <a:t>Cardinalité 1</a:t>
                      </a:r>
                    </a:p>
                  </a:txBody>
                  <a:tcPr anchor="ctr"/>
                </a:tc>
                <a:tc>
                  <a:txBody>
                    <a:bodyPr/>
                    <a:lstStyle/>
                    <a:p>
                      <a:pPr algn="ctr"/>
                      <a:r>
                        <a:rPr lang="fr-FR" dirty="0"/>
                        <a:t>Cardinalité 2</a:t>
                      </a:r>
                    </a:p>
                  </a:txBody>
                  <a:tcPr anchor="ctr"/>
                </a:tc>
                <a:tc>
                  <a:txBody>
                    <a:bodyPr/>
                    <a:lstStyle/>
                    <a:p>
                      <a:pPr algn="ctr"/>
                      <a:r>
                        <a:rPr lang="fr-FR" dirty="0"/>
                        <a:t>Type d’association</a:t>
                      </a:r>
                    </a:p>
                  </a:txBody>
                  <a:tcPr anchor="ctr"/>
                </a:tc>
                <a:extLst>
                  <a:ext uri="{0D108BD9-81ED-4DB2-BD59-A6C34878D82A}">
                    <a16:rowId xmlns:a16="http://schemas.microsoft.com/office/drawing/2014/main" val="4076099429"/>
                  </a:ext>
                </a:extLst>
              </a:tr>
              <a:tr h="370840">
                <a:tc>
                  <a:txBody>
                    <a:bodyPr/>
                    <a:lstStyle/>
                    <a:p>
                      <a:pPr algn="ctr"/>
                      <a:r>
                        <a:rPr lang="fr-FR" dirty="0"/>
                        <a:t>0, 1</a:t>
                      </a:r>
                    </a:p>
                  </a:txBody>
                  <a:tcPr anchor="ctr"/>
                </a:tc>
                <a:tc>
                  <a:txBody>
                    <a:bodyPr/>
                    <a:lstStyle/>
                    <a:p>
                      <a:pPr algn="ctr"/>
                      <a:r>
                        <a:rPr lang="fr-FR" dirty="0"/>
                        <a:t>1, 1</a:t>
                      </a:r>
                    </a:p>
                  </a:txBody>
                  <a:tcPr anchor="ctr"/>
                </a:tc>
                <a:tc>
                  <a:txBody>
                    <a:bodyPr/>
                    <a:lstStyle/>
                    <a:p>
                      <a:pPr algn="ctr"/>
                      <a:r>
                        <a:rPr lang="fr-FR" dirty="0"/>
                        <a:t>Un-à-un</a:t>
                      </a:r>
                    </a:p>
                  </a:txBody>
                  <a:tcPr anchor="ctr"/>
                </a:tc>
                <a:extLst>
                  <a:ext uri="{0D108BD9-81ED-4DB2-BD59-A6C34878D82A}">
                    <a16:rowId xmlns:a16="http://schemas.microsoft.com/office/drawing/2014/main" val="2816699309"/>
                  </a:ext>
                </a:extLst>
              </a:tr>
              <a:tr h="370840">
                <a:tc>
                  <a:txBody>
                    <a:bodyPr/>
                    <a:lstStyle/>
                    <a:p>
                      <a:pPr algn="ctr"/>
                      <a:r>
                        <a:rPr lang="fr-FR" dirty="0"/>
                        <a:t>1, 1</a:t>
                      </a:r>
                    </a:p>
                  </a:txBody>
                  <a:tcPr anchor="ctr"/>
                </a:tc>
                <a:tc>
                  <a:txBody>
                    <a:bodyPr/>
                    <a:lstStyle/>
                    <a:p>
                      <a:pPr algn="ctr"/>
                      <a:r>
                        <a:rPr lang="fr-FR" dirty="0"/>
                        <a:t>1, 1</a:t>
                      </a:r>
                    </a:p>
                  </a:txBody>
                  <a:tcPr anchor="ctr"/>
                </a:tc>
                <a:tc>
                  <a:txBody>
                    <a:bodyPr/>
                    <a:lstStyle/>
                    <a:p>
                      <a:pPr algn="ctr"/>
                      <a:r>
                        <a:rPr lang="fr-FR" dirty="0"/>
                        <a:t>Erreur les entités peuvent n’en faire qu’une, le modèle est à </a:t>
                      </a:r>
                      <a:r>
                        <a:rPr lang="fr-FR" dirty="0" err="1"/>
                        <a:t>revoi</a:t>
                      </a:r>
                      <a:endParaRPr lang="fr-FR" dirty="0"/>
                    </a:p>
                  </a:txBody>
                  <a:tcPr anchor="ctr"/>
                </a:tc>
                <a:extLst>
                  <a:ext uri="{0D108BD9-81ED-4DB2-BD59-A6C34878D82A}">
                    <a16:rowId xmlns:a16="http://schemas.microsoft.com/office/drawing/2014/main" val="1823594151"/>
                  </a:ext>
                </a:extLst>
              </a:tr>
              <a:tr h="370840">
                <a:tc>
                  <a:txBody>
                    <a:bodyPr/>
                    <a:lstStyle/>
                    <a:p>
                      <a:pPr algn="ctr"/>
                      <a:r>
                        <a:rPr lang="fr-FR" dirty="0"/>
                        <a:t>0, 1</a:t>
                      </a:r>
                    </a:p>
                    <a:p>
                      <a:pPr algn="ctr"/>
                      <a:r>
                        <a:rPr lang="fr-FR" dirty="0"/>
                        <a:t>1, 1</a:t>
                      </a:r>
                    </a:p>
                  </a:txBody>
                  <a:tcPr anchor="ctr"/>
                </a:tc>
                <a:tc>
                  <a:txBody>
                    <a:bodyPr/>
                    <a:lstStyle/>
                    <a:p>
                      <a:pPr algn="ctr"/>
                      <a:r>
                        <a:rPr lang="fr-FR" dirty="0"/>
                        <a:t>0, N</a:t>
                      </a:r>
                    </a:p>
                    <a:p>
                      <a:pPr algn="ctr"/>
                      <a:r>
                        <a:rPr lang="fr-FR" dirty="0"/>
                        <a:t>1, N</a:t>
                      </a:r>
                    </a:p>
                  </a:txBody>
                  <a:tcPr anchor="ctr"/>
                </a:tc>
                <a:tc>
                  <a:txBody>
                    <a:bodyPr/>
                    <a:lstStyle/>
                    <a:p>
                      <a:pPr algn="ctr"/>
                      <a:r>
                        <a:rPr lang="fr-FR" dirty="0"/>
                        <a:t>Un à plusieurs</a:t>
                      </a:r>
                    </a:p>
                  </a:txBody>
                  <a:tcPr anchor="ctr"/>
                </a:tc>
                <a:extLst>
                  <a:ext uri="{0D108BD9-81ED-4DB2-BD59-A6C34878D82A}">
                    <a16:rowId xmlns:a16="http://schemas.microsoft.com/office/drawing/2014/main" val="2724277814"/>
                  </a:ext>
                </a:extLst>
              </a:tr>
              <a:tr h="370840">
                <a:tc>
                  <a:txBody>
                    <a:bodyPr/>
                    <a:lstStyle/>
                    <a:p>
                      <a:pPr algn="ctr"/>
                      <a:r>
                        <a:rPr lang="fr-FR" dirty="0"/>
                        <a:t>0, N</a:t>
                      </a:r>
                    </a:p>
                    <a:p>
                      <a:pPr algn="ctr"/>
                      <a:r>
                        <a:rPr lang="fr-FR" dirty="0"/>
                        <a:t>1, N</a:t>
                      </a:r>
                    </a:p>
                  </a:txBody>
                  <a:tcPr anchor="ctr"/>
                </a:tc>
                <a:tc>
                  <a:txBody>
                    <a:bodyPr/>
                    <a:lstStyle/>
                    <a:p>
                      <a:pPr algn="ctr"/>
                      <a:r>
                        <a:rPr lang="fr-FR" dirty="0"/>
                        <a:t>0, N</a:t>
                      </a:r>
                    </a:p>
                    <a:p>
                      <a:pPr algn="ctr"/>
                      <a:r>
                        <a:rPr lang="fr-FR" dirty="0"/>
                        <a:t>1, N</a:t>
                      </a:r>
                    </a:p>
                  </a:txBody>
                  <a:tcPr anchor="ctr"/>
                </a:tc>
                <a:tc>
                  <a:txBody>
                    <a:bodyPr/>
                    <a:lstStyle/>
                    <a:p>
                      <a:pPr algn="ctr"/>
                      <a:r>
                        <a:rPr lang="fr-FR" dirty="0"/>
                        <a:t>Plusieurs à plusieurs</a:t>
                      </a:r>
                    </a:p>
                  </a:txBody>
                  <a:tcPr anchor="ctr"/>
                </a:tc>
                <a:extLst>
                  <a:ext uri="{0D108BD9-81ED-4DB2-BD59-A6C34878D82A}">
                    <a16:rowId xmlns:a16="http://schemas.microsoft.com/office/drawing/2014/main" val="3743730654"/>
                  </a:ext>
                </a:extLst>
              </a:tr>
            </a:tbl>
          </a:graphicData>
        </a:graphic>
      </p:graphicFrame>
      <p:sp>
        <p:nvSpPr>
          <p:cNvPr id="24" name="Oval 23">
            <a:hlinkClick r:id="rId2" action="ppaction://hlinksldjump"/>
            <a:extLst>
              <a:ext uri="{FF2B5EF4-FFF2-40B4-BE49-F238E27FC236}">
                <a16:creationId xmlns:a16="http://schemas.microsoft.com/office/drawing/2014/main" id="{17F9409C-8CF7-4E9B-98D0-4DFC2E801DD3}"/>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3A711EE0-F0D2-48CD-A29A-BBAAF581D9E2}"/>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F837A099-F2BE-48D1-96B7-587B2A0DB3B8}"/>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424214F1-6B6D-4931-99F6-491715679CED}"/>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9E9EA4E7-774F-4650-97D4-2EA9A0029A08}"/>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89433D36-C266-41E4-9256-B98E098F8108}"/>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0FE68F2D-A037-461F-B235-C0C36B9C1FCA}"/>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73D0008E-4AD5-4F3E-9936-21B6EE522073}"/>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DE0147EA-CBCF-4B42-B8A8-6AA1624F199C}"/>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87D4FADA-69C2-485D-9A85-FAE28D4B891D}"/>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530856B9-A0F0-4F52-8701-514EDFFC5058}"/>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93772FBC-5963-4A4A-B4F6-6B11A6F9D8E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E8BC196B-F2C6-48D4-ACB7-97165C126545}"/>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396DDBD5-33B2-4327-AD82-D5733ECAE77F}"/>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6012B9D6-0AF0-4308-8E75-F1B3F377C8F8}"/>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5925CDE7-6FCC-4A8F-9B9C-A727E3CD1027}"/>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26FB945B-5320-4EBA-9AFA-D4402236EFBE}"/>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92C6C5B6-9FB2-4655-B694-03DA2C48378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EF461663-D4CD-4921-B2AD-7373608E74F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B6983E4E-1313-4A19-BD4D-AADCBD53D051}"/>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AE72F244-9ADA-4BA6-B63C-ADC009F0B95E}"/>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3884A347-25C1-4897-BBD6-49DECF5BCD54}"/>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D6C74C89-3546-4E9F-86E7-A9E06E783818}"/>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77F18F2C-3090-4747-B57D-5B717D46CF5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115D203D-FAB9-4030-AD40-BB81CF5BEA88}"/>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C15BB200-FA7E-4133-BD65-3F476C267E5A}"/>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8EE1A633-74E9-4437-885A-37AA0A242FDA}"/>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297AC191-9492-48F8-9B82-F9CA70B7A37F}"/>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78DB9653-1C1A-497B-B27C-DDC3216584D9}"/>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09EB98ED-7E23-41E9-AB0C-580D8007E7C5}"/>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5450B4CF-34C6-4C61-A73C-533C8998D516}"/>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33E62C99-47DE-47A8-B87A-1E0D549FFF7B}"/>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CD02052D-E067-458A-BFFE-DC0FD8C7EAA5}"/>
              </a:ext>
            </a:extLst>
          </p:cNvPr>
          <p:cNvSpPr/>
          <p:nvPr/>
        </p:nvSpPr>
        <p:spPr>
          <a:xfrm>
            <a:off x="7489213"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F025B5FA-27CA-4164-AF5D-12BB06969A08}"/>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E08FE177-F10D-4645-B611-7BA52921199F}"/>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172216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21</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b="1" dirty="0">
                <a:solidFill>
                  <a:schemeClr val="bg1"/>
                </a:solidFill>
                <a:latin typeface="Cambria" panose="02040503050406030204" pitchFamily="18" charset="0"/>
                <a:ea typeface="Cambria" panose="02040503050406030204" pitchFamily="18" charset="0"/>
              </a:rPr>
              <a:t>Méthode</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C1FBD825-B900-4D63-9F21-6F01292BD6B4}"/>
              </a:ext>
            </a:extLst>
          </p:cNvPr>
          <p:cNvSpPr txBox="1"/>
          <p:nvPr/>
        </p:nvSpPr>
        <p:spPr>
          <a:xfrm>
            <a:off x="204625" y="1518824"/>
            <a:ext cx="10901340" cy="2308324"/>
          </a:xfrm>
          <a:prstGeom prst="rect">
            <a:avLst/>
          </a:prstGeom>
          <a:noFill/>
        </p:spPr>
        <p:txBody>
          <a:bodyPr wrap="square" rtlCol="0">
            <a:spAutoFit/>
          </a:bodyPr>
          <a:lstStyle/>
          <a:p>
            <a:pPr marL="342900" indent="-342900" algn="just">
              <a:buAutoNum type="arabicPeriod"/>
            </a:pPr>
            <a:r>
              <a:rPr lang="fr-FR" sz="1600" dirty="0">
                <a:latin typeface="Cambria" panose="02040503050406030204" pitchFamily="18" charset="0"/>
                <a:ea typeface="Cambria" panose="02040503050406030204" pitchFamily="18" charset="0"/>
              </a:rPr>
              <a:t>Identifier les entités (pertinentes) en présence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Trouver l’identifiant ou en créer un</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Trouver les attributs</a:t>
            </a:r>
          </a:p>
          <a:p>
            <a:pPr algn="just"/>
            <a:endParaRPr lang="fr-FR" sz="1600" dirty="0">
              <a:latin typeface="Cambria" panose="02040503050406030204" pitchFamily="18" charset="0"/>
              <a:ea typeface="Cambria" panose="02040503050406030204" pitchFamily="18" charset="0"/>
            </a:endParaRPr>
          </a:p>
          <a:p>
            <a:pPr marL="342900" indent="-342900" algn="just">
              <a:buAutoNum type="arabicPeriod" startAt="2"/>
            </a:pPr>
            <a:r>
              <a:rPr lang="fr-FR" sz="1600" dirty="0">
                <a:latin typeface="Cambria" panose="02040503050406030204" pitchFamily="18" charset="0"/>
                <a:ea typeface="Cambria" panose="02040503050406030204" pitchFamily="18" charset="0"/>
              </a:rPr>
              <a:t>Identifier les relations (pertinentes) entre ces entités</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Trouver d’abord les liens sous forme de verbe</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Puis appliquer les cardinalités</a:t>
            </a:r>
          </a:p>
          <a:p>
            <a:pPr lvl="1" algn="just"/>
            <a:endParaRPr lang="fr-FR" sz="1600" dirty="0">
              <a:latin typeface="Cambria" panose="02040503050406030204" pitchFamily="18" charset="0"/>
              <a:ea typeface="Cambria" panose="02040503050406030204" pitchFamily="18" charset="0"/>
            </a:endParaRPr>
          </a:p>
          <a:p>
            <a:pPr lvl="1" algn="just"/>
            <a:endParaRPr lang="fr-FR" sz="1600" dirty="0">
              <a:latin typeface="Cambria" panose="02040503050406030204" pitchFamily="18" charset="0"/>
              <a:ea typeface="Cambria" panose="02040503050406030204" pitchFamily="18" charset="0"/>
            </a:endParaRPr>
          </a:p>
        </p:txBody>
      </p:sp>
      <p:sp>
        <p:nvSpPr>
          <p:cNvPr id="26" name="TextBox 25">
            <a:extLst>
              <a:ext uri="{FF2B5EF4-FFF2-40B4-BE49-F238E27FC236}">
                <a16:creationId xmlns:a16="http://schemas.microsoft.com/office/drawing/2014/main" id="{0BF15679-0E54-4148-8B6A-990B53A5FA49}"/>
              </a:ext>
            </a:extLst>
          </p:cNvPr>
          <p:cNvSpPr txBox="1"/>
          <p:nvPr/>
        </p:nvSpPr>
        <p:spPr>
          <a:xfrm>
            <a:off x="204625" y="3657871"/>
            <a:ext cx="2280655" cy="338554"/>
          </a:xfrm>
          <a:prstGeom prst="rect">
            <a:avLst/>
          </a:prstGeom>
          <a:noFill/>
        </p:spPr>
        <p:txBody>
          <a:bodyPr wrap="square" rtlCol="0">
            <a:spAutoFit/>
          </a:bodyPr>
          <a:lstStyle/>
          <a:p>
            <a:r>
              <a:rPr lang="fr-FR" sz="1600" b="1" dirty="0">
                <a:solidFill>
                  <a:srgbClr val="002060"/>
                </a:solidFill>
                <a:latin typeface="Cambria" panose="02040503050406030204" pitchFamily="18" charset="0"/>
                <a:ea typeface="Cambria" panose="02040503050406030204" pitchFamily="18" charset="0"/>
              </a:rPr>
              <a:t>Exemple :</a:t>
            </a:r>
          </a:p>
        </p:txBody>
      </p:sp>
      <p:sp>
        <p:nvSpPr>
          <p:cNvPr id="27" name="TextBox 26">
            <a:extLst>
              <a:ext uri="{FF2B5EF4-FFF2-40B4-BE49-F238E27FC236}">
                <a16:creationId xmlns:a16="http://schemas.microsoft.com/office/drawing/2014/main" id="{D232A710-126B-4CF0-81F8-19684CB658E9}"/>
              </a:ext>
            </a:extLst>
          </p:cNvPr>
          <p:cNvSpPr txBox="1"/>
          <p:nvPr/>
        </p:nvSpPr>
        <p:spPr>
          <a:xfrm>
            <a:off x="645330" y="4055445"/>
            <a:ext cx="10901340" cy="2554545"/>
          </a:xfrm>
          <a:prstGeom prst="rect">
            <a:avLst/>
          </a:prstGeom>
          <a:noFill/>
        </p:spPr>
        <p:txBody>
          <a:bodyPr wrap="square" rtlCol="0">
            <a:spAutoFit/>
          </a:bodyPr>
          <a:lstStyle/>
          <a:p>
            <a:pPr lvl="1" algn="just"/>
            <a:r>
              <a:rPr lang="fr-FR" sz="1600" dirty="0">
                <a:latin typeface="Cambria" panose="02040503050406030204" pitchFamily="18" charset="0"/>
                <a:ea typeface="Cambria" panose="02040503050406030204" pitchFamily="18" charset="0"/>
              </a:rPr>
              <a:t>Un organisme départemental souhaite mettre en place une base de données pour le suivi des films projetés dans les salles de cinéma du département. Pour simplifier on considère qu’une salle de cinéma ne projette qu’un seul film à une heure donnée. Toutefois, un même film peut-être projeté simultanément dans plusieurs salles.</a:t>
            </a:r>
          </a:p>
          <a:p>
            <a:pPr lvl="1" algn="just"/>
            <a:r>
              <a:rPr lang="fr-FR" sz="1600" dirty="0">
                <a:latin typeface="Cambria" panose="02040503050406030204" pitchFamily="18" charset="0"/>
                <a:ea typeface="Cambria" panose="02040503050406030204" pitchFamily="18" charset="0"/>
              </a:rPr>
              <a:t>Pour des raison d’organisation et d’espace, une salle de cinéma ne projette chaque film qu’’une seule fois par jour et toujours à la même heure. On ne souhaite pas archiver l’historique des projections des films par salle,</a:t>
            </a:r>
          </a:p>
          <a:p>
            <a:pPr lvl="1" algn="just"/>
            <a:endParaRPr lang="fr-FR" sz="1600" dirty="0">
              <a:latin typeface="Cambria" panose="02040503050406030204" pitchFamily="18" charset="0"/>
              <a:ea typeface="Cambria" panose="02040503050406030204" pitchFamily="18" charset="0"/>
            </a:endParaRPr>
          </a:p>
          <a:p>
            <a:pPr lvl="1" algn="just"/>
            <a:r>
              <a:rPr lang="fr-FR" sz="1600" dirty="0">
                <a:latin typeface="Cambria" panose="02040503050406030204" pitchFamily="18" charset="0"/>
                <a:ea typeface="Cambria" panose="02040503050406030204" pitchFamily="18" charset="0"/>
              </a:rPr>
              <a:t>On dispose pour chaque salle des données suivantes : Nom, Adresse, liste des films projetés</a:t>
            </a:r>
          </a:p>
          <a:p>
            <a:pPr lvl="1" algn="just"/>
            <a:r>
              <a:rPr lang="fr-FR" sz="1600" dirty="0">
                <a:latin typeface="Cambria" panose="02040503050406030204" pitchFamily="18" charset="0"/>
                <a:ea typeface="Cambria" panose="02040503050406030204" pitchFamily="18" charset="0"/>
              </a:rPr>
              <a:t>Chaque spectateur est identifié par un numéro de billet, son nom, son prénom, son adresse et sa date de naissance</a:t>
            </a:r>
          </a:p>
          <a:p>
            <a:pPr lvl="1" algn="just"/>
            <a:r>
              <a:rPr lang="fr-FR" sz="1600" dirty="0">
                <a:latin typeface="Cambria" panose="02040503050406030204" pitchFamily="18" charset="0"/>
                <a:ea typeface="Cambria" panose="02040503050406030204" pitchFamily="18" charset="0"/>
              </a:rPr>
              <a:t>Pour chaque film, on souhaite stocker son visa d’exploitation, son titre, le nom du réalisateur et son année de sortie</a:t>
            </a:r>
          </a:p>
          <a:p>
            <a:pPr lvl="1" algn="just"/>
            <a:endParaRPr lang="fr-FR" sz="1600" dirty="0">
              <a:latin typeface="Cambria" panose="02040503050406030204" pitchFamily="18" charset="0"/>
              <a:ea typeface="Cambria" panose="02040503050406030204" pitchFamily="18" charset="0"/>
            </a:endParaRPr>
          </a:p>
        </p:txBody>
      </p:sp>
      <p:pic>
        <p:nvPicPr>
          <p:cNvPr id="1026" name="Picture 2" descr="https://media.gqmagazine.fr/photos/603e6a8da9360b0585bcbc6a/16:9/w_2560%2Cc_limit/108387402">
            <a:extLst>
              <a:ext uri="{FF2B5EF4-FFF2-40B4-BE49-F238E27FC236}">
                <a16:creationId xmlns:a16="http://schemas.microsoft.com/office/drawing/2014/main" id="{5893F366-B298-4696-B1C3-149C373D8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7039" y="1516813"/>
            <a:ext cx="4107263" cy="2310335"/>
          </a:xfrm>
          <a:prstGeom prst="rect">
            <a:avLst/>
          </a:prstGeom>
          <a:noFill/>
          <a:extLst>
            <a:ext uri="{909E8E84-426E-40DD-AFC4-6F175D3DCCD1}">
              <a14:hiddenFill xmlns:a14="http://schemas.microsoft.com/office/drawing/2010/main">
                <a:solidFill>
                  <a:srgbClr val="FFFFFF"/>
                </a:solidFill>
              </a14:hiddenFill>
            </a:ext>
          </a:extLst>
        </p:spPr>
      </p:pic>
      <p:sp>
        <p:nvSpPr>
          <p:cNvPr id="25" name="Oval 24">
            <a:hlinkClick r:id="rId3" action="ppaction://hlinksldjump"/>
            <a:extLst>
              <a:ext uri="{FF2B5EF4-FFF2-40B4-BE49-F238E27FC236}">
                <a16:creationId xmlns:a16="http://schemas.microsoft.com/office/drawing/2014/main" id="{86ABC574-C1F6-486C-8786-BD4D47DC5582}"/>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4" action="ppaction://hlinksldjump"/>
            <a:extLst>
              <a:ext uri="{FF2B5EF4-FFF2-40B4-BE49-F238E27FC236}">
                <a16:creationId xmlns:a16="http://schemas.microsoft.com/office/drawing/2014/main" id="{0CEA06A4-BE3A-409E-A76A-E6EE5661050D}"/>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5" action="ppaction://hlinksldjump"/>
            <a:extLst>
              <a:ext uri="{FF2B5EF4-FFF2-40B4-BE49-F238E27FC236}">
                <a16:creationId xmlns:a16="http://schemas.microsoft.com/office/drawing/2014/main" id="{98C5D2C1-780C-4158-A232-7052F8291D9F}"/>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6" action="ppaction://hlinksldjump"/>
            <a:extLst>
              <a:ext uri="{FF2B5EF4-FFF2-40B4-BE49-F238E27FC236}">
                <a16:creationId xmlns:a16="http://schemas.microsoft.com/office/drawing/2014/main" id="{6A5E2158-DE6B-44B9-BF7B-BDD3BE1F30B2}"/>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7" action="ppaction://hlinksldjump"/>
            <a:extLst>
              <a:ext uri="{FF2B5EF4-FFF2-40B4-BE49-F238E27FC236}">
                <a16:creationId xmlns:a16="http://schemas.microsoft.com/office/drawing/2014/main" id="{F4BBE832-E261-4BC6-9205-FD65BD1EC70D}"/>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8" action="ppaction://hlinksldjump"/>
            <a:extLst>
              <a:ext uri="{FF2B5EF4-FFF2-40B4-BE49-F238E27FC236}">
                <a16:creationId xmlns:a16="http://schemas.microsoft.com/office/drawing/2014/main" id="{F2801DFC-E683-4705-85AE-59EEE8CB3F47}"/>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9" action="ppaction://hlinksldjump"/>
            <a:extLst>
              <a:ext uri="{FF2B5EF4-FFF2-40B4-BE49-F238E27FC236}">
                <a16:creationId xmlns:a16="http://schemas.microsoft.com/office/drawing/2014/main" id="{69C68E20-DA01-4CAD-B889-FFD1774BEA9C}"/>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0" action="ppaction://hlinksldjump"/>
            <a:extLst>
              <a:ext uri="{FF2B5EF4-FFF2-40B4-BE49-F238E27FC236}">
                <a16:creationId xmlns:a16="http://schemas.microsoft.com/office/drawing/2014/main" id="{54BA4728-8E45-4BA5-BDC7-C4EC4BE3E00B}"/>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1" action="ppaction://hlinksldjump"/>
            <a:extLst>
              <a:ext uri="{FF2B5EF4-FFF2-40B4-BE49-F238E27FC236}">
                <a16:creationId xmlns:a16="http://schemas.microsoft.com/office/drawing/2014/main" id="{72B5ABFC-7192-4921-BE8B-B1AFD8A69385}"/>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2" action="ppaction://hlinksldjump"/>
            <a:extLst>
              <a:ext uri="{FF2B5EF4-FFF2-40B4-BE49-F238E27FC236}">
                <a16:creationId xmlns:a16="http://schemas.microsoft.com/office/drawing/2014/main" id="{FCC9DD63-A1AB-4268-81C1-556D74832BA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3" action="ppaction://hlinksldjump"/>
            <a:extLst>
              <a:ext uri="{FF2B5EF4-FFF2-40B4-BE49-F238E27FC236}">
                <a16:creationId xmlns:a16="http://schemas.microsoft.com/office/drawing/2014/main" id="{69C49F97-291C-4FF8-8B88-931934D2FF4E}"/>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4" action="ppaction://hlinksldjump"/>
            <a:extLst>
              <a:ext uri="{FF2B5EF4-FFF2-40B4-BE49-F238E27FC236}">
                <a16:creationId xmlns:a16="http://schemas.microsoft.com/office/drawing/2014/main" id="{C72AFCD5-5092-493A-A682-0B2D423D1344}"/>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5" action="ppaction://hlinksldjump"/>
            <a:extLst>
              <a:ext uri="{FF2B5EF4-FFF2-40B4-BE49-F238E27FC236}">
                <a16:creationId xmlns:a16="http://schemas.microsoft.com/office/drawing/2014/main" id="{625A79D9-3D1F-43A7-9785-C61897754E05}"/>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6" action="ppaction://hlinksldjump"/>
            <a:extLst>
              <a:ext uri="{FF2B5EF4-FFF2-40B4-BE49-F238E27FC236}">
                <a16:creationId xmlns:a16="http://schemas.microsoft.com/office/drawing/2014/main" id="{3C2C02C0-81C9-4C9D-BE2B-9E1E08205C7E}"/>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7" action="ppaction://hlinksldjump"/>
            <a:extLst>
              <a:ext uri="{FF2B5EF4-FFF2-40B4-BE49-F238E27FC236}">
                <a16:creationId xmlns:a16="http://schemas.microsoft.com/office/drawing/2014/main" id="{70776DCE-7ECC-4114-97EA-9B9907D71193}"/>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8" action="ppaction://hlinksldjump"/>
            <a:extLst>
              <a:ext uri="{FF2B5EF4-FFF2-40B4-BE49-F238E27FC236}">
                <a16:creationId xmlns:a16="http://schemas.microsoft.com/office/drawing/2014/main" id="{CD58245C-8D63-436E-B5A9-7DB5889DAD56}"/>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9" action="ppaction://hlinksldjump"/>
            <a:extLst>
              <a:ext uri="{FF2B5EF4-FFF2-40B4-BE49-F238E27FC236}">
                <a16:creationId xmlns:a16="http://schemas.microsoft.com/office/drawing/2014/main" id="{71A4C0BD-EB02-4012-9A42-2277BFC2F2BE}"/>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0" action="ppaction://hlinksldjump"/>
            <a:extLst>
              <a:ext uri="{FF2B5EF4-FFF2-40B4-BE49-F238E27FC236}">
                <a16:creationId xmlns:a16="http://schemas.microsoft.com/office/drawing/2014/main" id="{3908A247-C435-4E95-B5A2-31D9269B2A96}"/>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1" action="ppaction://hlinksldjump"/>
            <a:extLst>
              <a:ext uri="{FF2B5EF4-FFF2-40B4-BE49-F238E27FC236}">
                <a16:creationId xmlns:a16="http://schemas.microsoft.com/office/drawing/2014/main" id="{C488C089-CC82-4FC9-A521-86ACE16C8034}"/>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2" action="ppaction://hlinksldjump"/>
            <a:extLst>
              <a:ext uri="{FF2B5EF4-FFF2-40B4-BE49-F238E27FC236}">
                <a16:creationId xmlns:a16="http://schemas.microsoft.com/office/drawing/2014/main" id="{F38D2C10-6C3F-489B-971A-B73FC523B5FD}"/>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3" action="ppaction://hlinksldjump"/>
            <a:extLst>
              <a:ext uri="{FF2B5EF4-FFF2-40B4-BE49-F238E27FC236}">
                <a16:creationId xmlns:a16="http://schemas.microsoft.com/office/drawing/2014/main" id="{F2850087-C503-4C8C-A539-B0000A1C2340}"/>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4" action="ppaction://hlinksldjump"/>
            <a:extLst>
              <a:ext uri="{FF2B5EF4-FFF2-40B4-BE49-F238E27FC236}">
                <a16:creationId xmlns:a16="http://schemas.microsoft.com/office/drawing/2014/main" id="{013AB787-8930-4351-A369-B51826B89DE5}"/>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5" action="ppaction://hlinksldjump"/>
            <a:extLst>
              <a:ext uri="{FF2B5EF4-FFF2-40B4-BE49-F238E27FC236}">
                <a16:creationId xmlns:a16="http://schemas.microsoft.com/office/drawing/2014/main" id="{5183440A-F3A3-4A0A-A575-CFBF97A31BB3}"/>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6" action="ppaction://hlinksldjump"/>
            <a:extLst>
              <a:ext uri="{FF2B5EF4-FFF2-40B4-BE49-F238E27FC236}">
                <a16:creationId xmlns:a16="http://schemas.microsoft.com/office/drawing/2014/main" id="{F58D0CA7-CCB8-4DDA-90EE-A397DDB4D1A4}"/>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7" action="ppaction://hlinksldjump"/>
            <a:extLst>
              <a:ext uri="{FF2B5EF4-FFF2-40B4-BE49-F238E27FC236}">
                <a16:creationId xmlns:a16="http://schemas.microsoft.com/office/drawing/2014/main" id="{A180906C-4A3F-4FFF-86CF-E5CA6941450C}"/>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8" action="ppaction://hlinksldjump"/>
            <a:extLst>
              <a:ext uri="{FF2B5EF4-FFF2-40B4-BE49-F238E27FC236}">
                <a16:creationId xmlns:a16="http://schemas.microsoft.com/office/drawing/2014/main" id="{38CD50FA-7032-44FB-8F96-E071A0F34D92}"/>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9" action="ppaction://hlinksldjump"/>
            <a:extLst>
              <a:ext uri="{FF2B5EF4-FFF2-40B4-BE49-F238E27FC236}">
                <a16:creationId xmlns:a16="http://schemas.microsoft.com/office/drawing/2014/main" id="{9778771D-DCEE-456F-ACAE-52FA65FC732F}"/>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0" action="ppaction://hlinksldjump"/>
            <a:extLst>
              <a:ext uri="{FF2B5EF4-FFF2-40B4-BE49-F238E27FC236}">
                <a16:creationId xmlns:a16="http://schemas.microsoft.com/office/drawing/2014/main" id="{329D6E4D-9AA0-466E-A47B-41CFFB7FFC23}"/>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1" action="ppaction://hlinksldjump"/>
            <a:extLst>
              <a:ext uri="{FF2B5EF4-FFF2-40B4-BE49-F238E27FC236}">
                <a16:creationId xmlns:a16="http://schemas.microsoft.com/office/drawing/2014/main" id="{7E07FB35-93EA-48A4-9C9A-ADAE74602BB8}"/>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2" action="ppaction://hlinksldjump"/>
            <a:extLst>
              <a:ext uri="{FF2B5EF4-FFF2-40B4-BE49-F238E27FC236}">
                <a16:creationId xmlns:a16="http://schemas.microsoft.com/office/drawing/2014/main" id="{39527965-728E-46A8-A1AD-CE2F8B842D1D}"/>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3" action="ppaction://hlinksldjump"/>
            <a:extLst>
              <a:ext uri="{FF2B5EF4-FFF2-40B4-BE49-F238E27FC236}">
                <a16:creationId xmlns:a16="http://schemas.microsoft.com/office/drawing/2014/main" id="{30B7BD80-92DF-4AA8-AB77-FB82E6BD0B7D}"/>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4" action="ppaction://hlinksldjump"/>
            <a:extLst>
              <a:ext uri="{FF2B5EF4-FFF2-40B4-BE49-F238E27FC236}">
                <a16:creationId xmlns:a16="http://schemas.microsoft.com/office/drawing/2014/main" id="{56908FF6-1FD8-4178-929F-E1266FDE0E8C}"/>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5" action="ppaction://hlinksldjump"/>
            <a:extLst>
              <a:ext uri="{FF2B5EF4-FFF2-40B4-BE49-F238E27FC236}">
                <a16:creationId xmlns:a16="http://schemas.microsoft.com/office/drawing/2014/main" id="{BE248600-C8C3-4F73-9FDA-7AB2CF93AE33}"/>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6" action="ppaction://hlinksldjump"/>
            <a:extLst>
              <a:ext uri="{FF2B5EF4-FFF2-40B4-BE49-F238E27FC236}">
                <a16:creationId xmlns:a16="http://schemas.microsoft.com/office/drawing/2014/main" id="{4A5604B1-C99A-40A4-A5DA-20341ECF52C9}"/>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37" action="ppaction://hlinksldjump"/>
            <a:extLst>
              <a:ext uri="{FF2B5EF4-FFF2-40B4-BE49-F238E27FC236}">
                <a16:creationId xmlns:a16="http://schemas.microsoft.com/office/drawing/2014/main" id="{6DC7F213-0DF8-445F-9F1C-BF4EDE744AEC}"/>
              </a:ext>
            </a:extLst>
          </p:cNvPr>
          <p:cNvSpPr/>
          <p:nvPr/>
        </p:nvSpPr>
        <p:spPr>
          <a:xfrm>
            <a:off x="7713180"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057472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22</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b="1" dirty="0">
                <a:solidFill>
                  <a:schemeClr val="bg1"/>
                </a:solidFill>
                <a:latin typeface="Cambria" panose="02040503050406030204" pitchFamily="18" charset="0"/>
                <a:ea typeface="Cambria" panose="02040503050406030204" pitchFamily="18" charset="0"/>
              </a:rPr>
              <a:t>Exemples</a:t>
            </a:r>
            <a:endParaRPr lang="fr-FR" sz="2000" b="1" dirty="0">
              <a:solidFill>
                <a:schemeClr val="bg1"/>
              </a:solidFill>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959B9BA9-51F1-4FEE-8998-1A3B84F4E62F}"/>
              </a:ext>
            </a:extLst>
          </p:cNvPr>
          <p:cNvPicPr>
            <a:picLocks noChangeAspect="1"/>
          </p:cNvPicPr>
          <p:nvPr/>
        </p:nvPicPr>
        <p:blipFill>
          <a:blip r:embed="rId2"/>
          <a:stretch>
            <a:fillRect/>
          </a:stretch>
        </p:blipFill>
        <p:spPr>
          <a:xfrm>
            <a:off x="1154235" y="2297127"/>
            <a:ext cx="4391638" cy="2867425"/>
          </a:xfrm>
          <a:prstGeom prst="rect">
            <a:avLst/>
          </a:prstGeom>
        </p:spPr>
      </p:pic>
      <p:sp>
        <p:nvSpPr>
          <p:cNvPr id="24" name="TextBox 23">
            <a:extLst>
              <a:ext uri="{FF2B5EF4-FFF2-40B4-BE49-F238E27FC236}">
                <a16:creationId xmlns:a16="http://schemas.microsoft.com/office/drawing/2014/main" id="{4B864C3D-77A4-40E5-B882-3734634F1A7B}"/>
              </a:ext>
            </a:extLst>
          </p:cNvPr>
          <p:cNvSpPr txBox="1"/>
          <p:nvPr/>
        </p:nvSpPr>
        <p:spPr>
          <a:xfrm>
            <a:off x="5956177" y="1622569"/>
            <a:ext cx="5526323" cy="4216539"/>
          </a:xfrm>
          <a:prstGeom prst="rect">
            <a:avLst/>
          </a:prstGeom>
          <a:noFill/>
        </p:spPr>
        <p:txBody>
          <a:bodyPr wrap="square" rtlCol="0">
            <a:spAutoFit/>
          </a:bodyPr>
          <a:lstStyle/>
          <a:p>
            <a:pPr lvl="1" algn="just"/>
            <a:r>
              <a:rPr lang="fr-FR" sz="1400" dirty="0">
                <a:latin typeface="Cambria" panose="02040503050406030204" pitchFamily="18" charset="0"/>
                <a:ea typeface="Cambria" panose="02040503050406030204" pitchFamily="18" charset="0"/>
              </a:rPr>
              <a:t>Un organisme départemental souhaite mettre en place une base de données pour le suivi des </a:t>
            </a:r>
            <a:r>
              <a:rPr lang="fr-FR" sz="1400" b="1" dirty="0">
                <a:solidFill>
                  <a:srgbClr val="7030A0"/>
                </a:solidFill>
                <a:latin typeface="Cambria" panose="02040503050406030204" pitchFamily="18" charset="0"/>
                <a:ea typeface="Cambria" panose="02040503050406030204" pitchFamily="18" charset="0"/>
              </a:rPr>
              <a:t>films projetés</a:t>
            </a:r>
            <a:r>
              <a:rPr lang="fr-FR" sz="1400" dirty="0">
                <a:latin typeface="Cambria" panose="02040503050406030204" pitchFamily="18" charset="0"/>
                <a:ea typeface="Cambria" panose="02040503050406030204" pitchFamily="18" charset="0"/>
              </a:rPr>
              <a:t> dans les </a:t>
            </a:r>
            <a:r>
              <a:rPr lang="fr-FR" sz="1400" b="1" dirty="0">
                <a:solidFill>
                  <a:srgbClr val="7030A0"/>
                </a:solidFill>
                <a:latin typeface="Cambria" panose="02040503050406030204" pitchFamily="18" charset="0"/>
                <a:ea typeface="Cambria" panose="02040503050406030204" pitchFamily="18" charset="0"/>
              </a:rPr>
              <a:t>salles de cinéma</a:t>
            </a:r>
            <a:r>
              <a:rPr lang="fr-FR" sz="1400" dirty="0">
                <a:latin typeface="Cambria" panose="02040503050406030204" pitchFamily="18" charset="0"/>
                <a:ea typeface="Cambria" panose="02040503050406030204" pitchFamily="18" charset="0"/>
              </a:rPr>
              <a:t> du département. Pour simplifier on considère qu’une salle de cinéma ne </a:t>
            </a:r>
            <a:r>
              <a:rPr lang="fr-FR" sz="1400" b="1" dirty="0">
                <a:solidFill>
                  <a:srgbClr val="FFC000"/>
                </a:solidFill>
                <a:latin typeface="Cambria" panose="02040503050406030204" pitchFamily="18" charset="0"/>
                <a:ea typeface="Cambria" panose="02040503050406030204" pitchFamily="18" charset="0"/>
              </a:rPr>
              <a:t>projette</a:t>
            </a:r>
            <a:r>
              <a:rPr lang="fr-FR" sz="1400" dirty="0">
                <a:latin typeface="Cambria" panose="02040503050406030204" pitchFamily="18" charset="0"/>
                <a:ea typeface="Cambria" panose="02040503050406030204" pitchFamily="18" charset="0"/>
              </a:rPr>
              <a:t> qu’un seul film à une heure donnée. Toutefois, </a:t>
            </a:r>
            <a:r>
              <a:rPr lang="fr-FR" sz="1400" b="1" dirty="0">
                <a:solidFill>
                  <a:schemeClr val="accent6"/>
                </a:solidFill>
                <a:latin typeface="Cambria" panose="02040503050406030204" pitchFamily="18" charset="0"/>
                <a:ea typeface="Cambria" panose="02040503050406030204" pitchFamily="18" charset="0"/>
              </a:rPr>
              <a:t>un même film peut-être projeté simultanément dans plusieurs salles</a:t>
            </a:r>
            <a:r>
              <a:rPr lang="fr-FR" sz="1400" dirty="0">
                <a:latin typeface="Cambria" panose="02040503050406030204" pitchFamily="18" charset="0"/>
                <a:ea typeface="Cambria" panose="02040503050406030204" pitchFamily="18" charset="0"/>
              </a:rPr>
              <a:t>.</a:t>
            </a:r>
          </a:p>
          <a:p>
            <a:pPr lvl="1" algn="just"/>
            <a:r>
              <a:rPr lang="fr-FR" sz="1400" dirty="0">
                <a:latin typeface="Cambria" panose="02040503050406030204" pitchFamily="18" charset="0"/>
                <a:ea typeface="Cambria" panose="02040503050406030204" pitchFamily="18" charset="0"/>
              </a:rPr>
              <a:t>Pour des raison d’organisation et d’espace, une salle de cinéma ne projette chaque film qu’’une seule fois par jour et toujours à la même heure. On ne souhaite pas archiver l’historique des projections des films par salle,</a:t>
            </a:r>
          </a:p>
          <a:p>
            <a:pPr lvl="1" algn="just"/>
            <a:endParaRPr lang="fr-FR" sz="1400" dirty="0">
              <a:latin typeface="Cambria" panose="02040503050406030204" pitchFamily="18" charset="0"/>
              <a:ea typeface="Cambria" panose="02040503050406030204" pitchFamily="18" charset="0"/>
            </a:endParaRPr>
          </a:p>
          <a:p>
            <a:pPr lvl="1" algn="just"/>
            <a:r>
              <a:rPr lang="fr-FR" sz="1400" dirty="0">
                <a:latin typeface="Cambria" panose="02040503050406030204" pitchFamily="18" charset="0"/>
                <a:ea typeface="Cambria" panose="02040503050406030204" pitchFamily="18" charset="0"/>
              </a:rPr>
              <a:t>On dispose pour chaque salle des données suivantes : </a:t>
            </a:r>
            <a:r>
              <a:rPr lang="fr-FR" sz="1400" b="1" dirty="0">
                <a:solidFill>
                  <a:schemeClr val="accent1">
                    <a:lumMod val="60000"/>
                    <a:lumOff val="40000"/>
                  </a:schemeClr>
                </a:solidFill>
                <a:latin typeface="Cambria" panose="02040503050406030204" pitchFamily="18" charset="0"/>
                <a:ea typeface="Cambria" panose="02040503050406030204" pitchFamily="18" charset="0"/>
              </a:rPr>
              <a:t>Nom, Adresse</a:t>
            </a:r>
            <a:r>
              <a:rPr lang="fr-FR" sz="1400" dirty="0">
                <a:latin typeface="Cambria" panose="02040503050406030204" pitchFamily="18" charset="0"/>
                <a:ea typeface="Cambria" panose="02040503050406030204" pitchFamily="18" charset="0"/>
              </a:rPr>
              <a:t>, </a:t>
            </a:r>
            <a:r>
              <a:rPr lang="fr-FR" sz="1400" strike="sngStrike" dirty="0">
                <a:latin typeface="Cambria" panose="02040503050406030204" pitchFamily="18" charset="0"/>
                <a:ea typeface="Cambria" panose="02040503050406030204" pitchFamily="18" charset="0"/>
              </a:rPr>
              <a:t>liste des films projetés</a:t>
            </a:r>
          </a:p>
          <a:p>
            <a:pPr lvl="1" algn="just"/>
            <a:r>
              <a:rPr lang="fr-FR" sz="1400" dirty="0">
                <a:latin typeface="Cambria" panose="02040503050406030204" pitchFamily="18" charset="0"/>
                <a:ea typeface="Cambria" panose="02040503050406030204" pitchFamily="18" charset="0"/>
              </a:rPr>
              <a:t>Chaque </a:t>
            </a:r>
            <a:r>
              <a:rPr lang="fr-FR" sz="1400" b="1" dirty="0">
                <a:solidFill>
                  <a:srgbClr val="7030A0"/>
                </a:solidFill>
                <a:latin typeface="Cambria" panose="02040503050406030204" pitchFamily="18" charset="0"/>
                <a:ea typeface="Cambria" panose="02040503050406030204" pitchFamily="18" charset="0"/>
              </a:rPr>
              <a:t>spectateur</a:t>
            </a:r>
            <a:r>
              <a:rPr lang="fr-FR" sz="1400" dirty="0">
                <a:latin typeface="Cambria" panose="02040503050406030204" pitchFamily="18" charset="0"/>
                <a:ea typeface="Cambria" panose="02040503050406030204" pitchFamily="18" charset="0"/>
              </a:rPr>
              <a:t> est identifié par un </a:t>
            </a:r>
            <a:r>
              <a:rPr lang="fr-FR" sz="1400" u="sng" dirty="0">
                <a:solidFill>
                  <a:schemeClr val="accent1">
                    <a:lumMod val="60000"/>
                    <a:lumOff val="4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numéro de billet</a:t>
            </a:r>
            <a:r>
              <a:rPr lang="fr-FR" sz="1400" dirty="0">
                <a:solidFill>
                  <a:schemeClr val="accent1">
                    <a:lumMod val="60000"/>
                    <a:lumOff val="40000"/>
                  </a:schemeClr>
                </a:solidFill>
                <a:latin typeface="Cambria" panose="02040503050406030204" pitchFamily="18" charset="0"/>
                <a:ea typeface="Cambria" panose="02040503050406030204" pitchFamily="18" charset="0"/>
              </a:rPr>
              <a:t>, son nom, son prénom, son adresse et sa date de naissance </a:t>
            </a:r>
            <a:r>
              <a:rPr lang="fr-FR" sz="1400" dirty="0">
                <a:latin typeface="Cambria" panose="02040503050406030204" pitchFamily="18" charset="0"/>
                <a:ea typeface="Cambria" panose="02040503050406030204" pitchFamily="18" charset="0"/>
              </a:rPr>
              <a:t>(Donc implicitement, </a:t>
            </a:r>
            <a:r>
              <a:rPr lang="fr-FR" sz="1400" dirty="0">
                <a:solidFill>
                  <a:schemeClr val="accent6"/>
                </a:solidFill>
                <a:latin typeface="Cambria" panose="02040503050406030204" pitchFamily="18" charset="0"/>
                <a:ea typeface="Cambria" panose="02040503050406030204" pitchFamily="18" charset="0"/>
              </a:rPr>
              <a:t>un spectateur doit</a:t>
            </a:r>
            <a:r>
              <a:rPr lang="fr-FR" sz="1400" dirty="0">
                <a:latin typeface="Cambria" panose="02040503050406030204" pitchFamily="18" charset="0"/>
                <a:ea typeface="Cambria" panose="02040503050406030204" pitchFamily="18" charset="0"/>
              </a:rPr>
              <a:t> </a:t>
            </a:r>
            <a:r>
              <a:rPr lang="fr-FR" sz="1400" b="1" dirty="0">
                <a:solidFill>
                  <a:srgbClr val="FFC000"/>
                </a:solidFill>
                <a:latin typeface="Cambria" panose="02040503050406030204" pitchFamily="18" charset="0"/>
                <a:ea typeface="Cambria" panose="02040503050406030204" pitchFamily="18" charset="0"/>
              </a:rPr>
              <a:t>regarder</a:t>
            </a:r>
            <a:r>
              <a:rPr lang="fr-FR" sz="1400" dirty="0">
                <a:latin typeface="Cambria" panose="02040503050406030204" pitchFamily="18" charset="0"/>
                <a:ea typeface="Cambria" panose="02040503050406030204" pitchFamily="18" charset="0"/>
              </a:rPr>
              <a:t> un film !)</a:t>
            </a:r>
            <a:endParaRPr lang="fr-FR" sz="1400" dirty="0">
              <a:solidFill>
                <a:schemeClr val="accent1">
                  <a:lumMod val="60000"/>
                  <a:lumOff val="40000"/>
                </a:schemeClr>
              </a:solidFill>
              <a:latin typeface="Cambria" panose="02040503050406030204" pitchFamily="18" charset="0"/>
              <a:ea typeface="Cambria" panose="02040503050406030204" pitchFamily="18" charset="0"/>
            </a:endParaRPr>
          </a:p>
          <a:p>
            <a:pPr lvl="1" algn="just"/>
            <a:r>
              <a:rPr lang="fr-FR" sz="1400" dirty="0">
                <a:latin typeface="Cambria" panose="02040503050406030204" pitchFamily="18" charset="0"/>
                <a:ea typeface="Cambria" panose="02040503050406030204" pitchFamily="18" charset="0"/>
              </a:rPr>
              <a:t>Pour chaque film, on souhaite stocker son </a:t>
            </a:r>
            <a:r>
              <a:rPr lang="fr-FR" sz="1400" u="sng" dirty="0">
                <a:solidFill>
                  <a:schemeClr val="accent1">
                    <a:lumMod val="60000"/>
                    <a:lumOff val="4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visa d’exploitation</a:t>
            </a:r>
            <a:r>
              <a:rPr lang="fr-FR" sz="1400" dirty="0">
                <a:solidFill>
                  <a:schemeClr val="accent1">
                    <a:lumMod val="60000"/>
                    <a:lumOff val="40000"/>
                  </a:schemeClr>
                </a:solidFill>
                <a:latin typeface="Cambria" panose="02040503050406030204" pitchFamily="18" charset="0"/>
                <a:ea typeface="Cambria" panose="02040503050406030204" pitchFamily="18" charset="0"/>
              </a:rPr>
              <a:t>, son titre, le nom du réalisateur et son année de sortie</a:t>
            </a:r>
          </a:p>
          <a:p>
            <a:pPr lvl="1" algn="just"/>
            <a:endParaRPr lang="fr-FR" sz="1600" dirty="0">
              <a:latin typeface="Cambria" panose="02040503050406030204" pitchFamily="18" charset="0"/>
              <a:ea typeface="Cambria" panose="02040503050406030204" pitchFamily="18" charset="0"/>
            </a:endParaRPr>
          </a:p>
        </p:txBody>
      </p:sp>
      <p:sp>
        <p:nvSpPr>
          <p:cNvPr id="25" name="Oval 24">
            <a:hlinkClick r:id="rId3" action="ppaction://hlinksldjump"/>
            <a:extLst>
              <a:ext uri="{FF2B5EF4-FFF2-40B4-BE49-F238E27FC236}">
                <a16:creationId xmlns:a16="http://schemas.microsoft.com/office/drawing/2014/main" id="{DB26B7EB-61A1-4A9E-B918-0C67FE6145B9}"/>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479BEBFA-90CD-4580-ABA6-91C76931DC72}"/>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86E83117-D5B9-4FD4-842C-A61446B2E420}"/>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D41C47D3-AC95-4644-A288-F28188560794}"/>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FEA63D0A-7F2C-4832-BE01-E21AD38D0821}"/>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5196C6BC-716D-4D1D-BA2E-DA4CFEF08359}"/>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1725FF67-C3C8-4AE0-B41A-EA3F70FD9D93}"/>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7CFA77AE-E7CA-43B1-B0E1-BB572DFE79AB}"/>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77448EDC-2EED-4A8C-BE13-8B3DF934C080}"/>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0856F3B6-0691-4739-9223-20B87A3ED0C2}"/>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45ADF1C4-E88B-4ACB-973F-FDBE3D745265}"/>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ED71B263-4B85-4292-B001-5D3084683FD2}"/>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52BD66E3-09B8-4AD0-AA6F-74B26838E00F}"/>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7AEC25C3-2035-4777-B8AC-EC11F49E59C6}"/>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2CFECE91-F312-4A95-AB35-E0650FAD7D6F}"/>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34FF0A50-0287-47BB-AD1B-AD7E70BCCB44}"/>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02614EAA-8DD2-4B30-A217-891AED7D48D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1B09A70B-0D73-4CAC-AA67-AA863A1837B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D284C75B-022D-4FE7-9407-9C3BEE145A7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CD5D0E48-3FE4-41DF-806D-DF4E296BACFA}"/>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D2916507-9C01-48C3-8892-BE43B3878DC9}"/>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4655A0AE-EF6F-4A8F-B67E-EEB794D9C0AE}"/>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A29BADD8-479B-4222-9E00-4E9C43C856B6}"/>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9AF8A893-7F2B-49B1-8C03-10044D56B0B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38935714-A0BD-49DC-A2C8-98BC94A284C2}"/>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7A39D6CA-5AD1-4869-88E5-C14CE8EBC9A4}"/>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1B4C0113-CB15-46AF-9C77-93770D0B13F3}"/>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F2927CEB-D43C-4E80-9918-D8ABD9F1DFC6}"/>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A4F18F34-E696-4732-B818-02716346D22D}"/>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B5201846-84CA-4204-9338-47B8D4974F2A}"/>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8018AC00-FC14-4EBE-82DC-EFE3CB7F3B6A}"/>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A121B072-7650-4ACC-ACAC-9E36A9D8D6A0}"/>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C1290119-3448-40F3-82A7-01E448FF1439}"/>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84272B78-0454-494D-AAD5-DE6131CB6F90}"/>
              </a:ext>
            </a:extLst>
          </p:cNvPr>
          <p:cNvSpPr/>
          <p:nvPr/>
        </p:nvSpPr>
        <p:spPr>
          <a:xfrm>
            <a:off x="7937146"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D51EA52F-98EA-495A-B82D-2CD22E61DEEF}"/>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8715598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23</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Modèle Logique de Données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38FD522C-06A7-41EB-BCF0-97E0E14979B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22649D8B-7BD7-4DD9-8C74-060759945FE6}"/>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FCBD98CF-4B50-4113-AFA5-63E883C684CC}"/>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79C07A6D-A5B1-46E0-9D49-D842423860BC}"/>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771E9089-0C0D-49C8-BED3-C294AE4F3E47}"/>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A511A881-B8F8-4368-9362-402BBB9E6D2D}"/>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C5B61C99-9EDB-4C64-B2FC-DBE24D68180A}"/>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FD2FF030-E367-48A2-9C6D-5132AA7BA70D}"/>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303AD5D0-5C6F-4024-B5D3-0FCEA108164B}"/>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0428A98E-30D8-48D6-9C26-D561BC303578}"/>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E0144FB0-628D-4C82-9DF6-73AA22FD22E0}"/>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7556840F-EC74-4845-A4C0-43B64B6E28B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7F0E4B7B-152C-484A-BE44-CF8BDF0EDB83}"/>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CDB6DEF1-E347-4780-9FE9-DD0FCB25DE79}"/>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4E429523-5004-4D38-9F0F-0B23D8F0DE7B}"/>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5BAAB5AA-E974-46CA-8B5F-DCDD9F6168F3}"/>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B2021B6D-B7F7-465A-8BA0-1984BA1BE26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9A57DC35-3154-4147-B7A0-33E7D4BDDB7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A2D4E2AF-6F3E-4A66-8D22-0BC62823876F}"/>
              </a:ext>
            </a:extLst>
          </p:cNvPr>
          <p:cNvSpPr/>
          <p:nvPr/>
        </p:nvSpPr>
        <p:spPr>
          <a:xfrm>
            <a:off x="8313834"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C3BE982C-75A9-43CE-ACC9-7C675364CED1}"/>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8411760C-01B2-4078-8176-048B11446DD3}"/>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4A9DFC37-A0EF-4050-A7B9-B28A9C84EF29}"/>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D14922A3-0087-40E4-AA8B-4E7AB1D792C1}"/>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7244D723-4CED-4DFF-B3F5-BD3ACB8DC197}"/>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E571AB94-D91C-4023-9E7C-DEC1D3EE0C79}"/>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0DF62920-9796-4BD2-B7EE-93F0982D8B93}"/>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995C9C20-FD8C-40A2-8668-D147AEEFB519}"/>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038B087A-9552-476F-99C7-1D668E09181C}"/>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68419BEF-F843-4CE5-B20D-67C338588D74}"/>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459B4F27-E4EB-4AD3-8215-FEEE89D053DB}"/>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E3AB4CAD-0761-4473-93C5-2F69C55C5DF8}"/>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FA44B6C8-C0D7-4882-8BE7-B4E9E4B9B927}"/>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6890CFAC-B461-46E6-B80D-E64454895F92}"/>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CCE9140C-81AE-4599-86C8-8861B1D79AB1}"/>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CE993D02-C7A6-4AF8-B355-D6DBA7EE6541}"/>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TextBox 58">
            <a:extLst>
              <a:ext uri="{FF2B5EF4-FFF2-40B4-BE49-F238E27FC236}">
                <a16:creationId xmlns:a16="http://schemas.microsoft.com/office/drawing/2014/main" id="{9A70E29D-48D6-457A-B200-D1AA09A309E7}"/>
              </a:ext>
            </a:extLst>
          </p:cNvPr>
          <p:cNvSpPr txBox="1"/>
          <p:nvPr/>
        </p:nvSpPr>
        <p:spPr>
          <a:xfrm>
            <a:off x="204625" y="1460842"/>
            <a:ext cx="10901340" cy="3293209"/>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Spécifique au modèle relationnel</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Uniquement constitué de table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Ensemble structuré de données organisées en tableau</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Colonne = Données ayant la même structure et représentant la même grandeur (date de naissance, quantité, etc.)</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Ligne = Ensemble des propriétés associées entre elle pour former une entité concrète de gestion = enregistrement ou tuple</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Etape essentielle : On défini la structure de la base et des données de manière indépendante du SGBD</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Représentation abstraite mais précise de la manière dont les données sont organisées et interconnectées,</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fois le MLD défini, il peut être converti en un schéma de base de données spécifique au SGBD</a:t>
            </a:r>
          </a:p>
        </p:txBody>
      </p:sp>
    </p:spTree>
    <p:extLst>
      <p:ext uri="{BB962C8B-B14F-4D97-AF65-F5344CB8AC3E}">
        <p14:creationId xmlns:p14="http://schemas.microsoft.com/office/powerpoint/2010/main" val="32279323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24</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Représentation</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4288BABE-697D-4815-A95A-2E41795B49D8}"/>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97BEAE13-4A2A-4992-AAB7-46D8DE7EAE5E}"/>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FAE201B6-850A-49FF-ADE0-FA7E6B5B5FA7}"/>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extBox 26">
            <a:extLst>
              <a:ext uri="{FF2B5EF4-FFF2-40B4-BE49-F238E27FC236}">
                <a16:creationId xmlns:a16="http://schemas.microsoft.com/office/drawing/2014/main" id="{1BEEC4C0-44AD-4ADC-ABDB-DBEE672184B8}"/>
              </a:ext>
            </a:extLst>
          </p:cNvPr>
          <p:cNvSpPr txBox="1"/>
          <p:nvPr/>
        </p:nvSpPr>
        <p:spPr>
          <a:xfrm>
            <a:off x="204625" y="1518824"/>
            <a:ext cx="10901340" cy="3293209"/>
          </a:xfrm>
          <a:prstGeom prst="rect">
            <a:avLst/>
          </a:prstGeom>
          <a:noFill/>
        </p:spPr>
        <p:txBody>
          <a:bodyPr wrap="square" rtlCol="0">
            <a:spAutoFit/>
          </a:bodyPr>
          <a:lstStyle/>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Convention d’écriture :</a:t>
            </a:r>
          </a:p>
          <a:p>
            <a:pPr marL="1200150" lvl="2"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 </a:t>
            </a:r>
            <a:r>
              <a:rPr lang="fr-FR" sz="1600" u="sng" dirty="0">
                <a:latin typeface="Cambria" panose="02040503050406030204" pitchFamily="18" charset="0"/>
                <a:ea typeface="Cambria" panose="02040503050406030204" pitchFamily="18" charset="0"/>
              </a:rPr>
              <a:t>Clé primaire</a:t>
            </a:r>
          </a:p>
          <a:p>
            <a:pPr marL="1200150" lvl="2"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a:t>
            </a:r>
            <a:r>
              <a:rPr lang="fr-FR" sz="1600" dirty="0" err="1">
                <a:latin typeface="Cambria" panose="02040503050406030204" pitchFamily="18" charset="0"/>
                <a:ea typeface="Cambria" panose="02040503050406030204" pitchFamily="18" charset="0"/>
              </a:rPr>
              <a:t>Clé_étrangère</a:t>
            </a:r>
            <a:endParaRPr lang="fr-FR" sz="1600" dirty="0">
              <a:latin typeface="Cambria" panose="02040503050406030204" pitchFamily="18" charset="0"/>
              <a:ea typeface="Cambria" panose="02040503050406030204" pitchFamily="18" charset="0"/>
            </a:endParaRPr>
          </a:p>
          <a:p>
            <a:pPr marL="1200150" lvl="2"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Représentation graphique :</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Représentation textuelle : </a:t>
            </a:r>
          </a:p>
          <a:p>
            <a:pPr marL="1200150" lvl="2"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Etudiant (</a:t>
            </a:r>
            <a:r>
              <a:rPr lang="fr-FR" sz="1600" u="sng" dirty="0">
                <a:latin typeface="Cambria" panose="02040503050406030204" pitchFamily="18" charset="0"/>
                <a:ea typeface="Cambria" panose="02040503050406030204" pitchFamily="18" charset="0"/>
              </a:rPr>
              <a:t>INE,</a:t>
            </a:r>
            <a:r>
              <a:rPr lang="fr-FR" sz="1600" dirty="0">
                <a:latin typeface="Cambria" panose="02040503050406030204" pitchFamily="18" charset="0"/>
                <a:ea typeface="Cambria" panose="02040503050406030204" pitchFamily="18" charset="0"/>
              </a:rPr>
              <a:t> nom, #</a:t>
            </a:r>
            <a:r>
              <a:rPr lang="fr-FR" sz="1600" dirty="0" err="1">
                <a:latin typeface="Cambria" panose="02040503050406030204" pitchFamily="18" charset="0"/>
                <a:ea typeface="Cambria" panose="02040503050406030204" pitchFamily="18" charset="0"/>
              </a:rPr>
              <a:t>Num_classe</a:t>
            </a:r>
            <a:endParaRPr lang="fr-FR" sz="1600" dirty="0">
              <a:latin typeface="Cambria" panose="02040503050406030204" pitchFamily="18" charset="0"/>
              <a:ea typeface="Cambria" panose="02040503050406030204" pitchFamily="18" charset="0"/>
            </a:endParaRPr>
          </a:p>
          <a:p>
            <a:pPr marL="1200150" lvl="2"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Pour les attributs, on essaie d’éviter les accents, les espaces (donc pas comme dans l’exemple présenté ici)</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lvl="1" algn="just"/>
            <a:endParaRPr lang="fr-FR" sz="1600" dirty="0">
              <a:latin typeface="Cambria" panose="02040503050406030204" pitchFamily="18" charset="0"/>
              <a:ea typeface="Cambria" panose="02040503050406030204" pitchFamily="18" charset="0"/>
            </a:endParaRPr>
          </a:p>
        </p:txBody>
      </p:sp>
      <p:pic>
        <p:nvPicPr>
          <p:cNvPr id="2050" name="Picture 2" descr="Mocodo - Outils de Modélisation Conceptuelle de Données">
            <a:extLst>
              <a:ext uri="{FF2B5EF4-FFF2-40B4-BE49-F238E27FC236}">
                <a16:creationId xmlns:a16="http://schemas.microsoft.com/office/drawing/2014/main" id="{825600BE-CE55-4239-AFDD-8E716F563E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2500" y="1561690"/>
            <a:ext cx="6781800" cy="2514600"/>
          </a:xfrm>
          <a:prstGeom prst="rect">
            <a:avLst/>
          </a:prstGeom>
          <a:noFill/>
          <a:extLst>
            <a:ext uri="{909E8E84-426E-40DD-AFC4-6F175D3DCCD1}">
              <a14:hiddenFill xmlns:a14="http://schemas.microsoft.com/office/drawing/2010/main">
                <a:solidFill>
                  <a:srgbClr val="FFFFFF"/>
                </a:solidFill>
              </a14:hiddenFill>
            </a:ext>
          </a:extLst>
        </p:spPr>
      </p:pic>
      <p:sp>
        <p:nvSpPr>
          <p:cNvPr id="28" name="Oval 27">
            <a:hlinkClick r:id="rId6" action="ppaction://hlinksldjump"/>
            <a:extLst>
              <a:ext uri="{FF2B5EF4-FFF2-40B4-BE49-F238E27FC236}">
                <a16:creationId xmlns:a16="http://schemas.microsoft.com/office/drawing/2014/main" id="{970E2B7C-E9FA-4497-B621-CF602A4C6C49}"/>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E09F15F9-AB28-495E-8280-0CE244E409B6}"/>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C1F866E8-D803-4261-A23B-90A6AB35E7E2}"/>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65C937D8-38CF-4F61-9B6F-E97BC2F13655}"/>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E3225F78-FD56-4E16-9522-1A714891D19E}"/>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7BE1E86A-4218-4A3B-B9AE-039FBF4126D5}"/>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F9A0A54A-B784-4A98-A189-CAD9D280EABA}"/>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1B03D0B9-2DDD-4DD1-AAC3-65736E3780C1}"/>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80D6C307-FA48-4B30-8A77-35C4CF2A7649}"/>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9DBFAB33-222B-4891-B88A-72BEB8199031}"/>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71A4EFAF-05B8-4003-9E1F-9181556A1730}"/>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E1650453-0BED-4D79-B970-0EC1D48622ED}"/>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6A03193F-E879-41ED-8173-F0B39BBD9AFB}"/>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9B082C98-7156-42E1-8F40-A4383798E4C4}"/>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62B63596-8D23-4311-84AC-BD10D5D105AF}"/>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C9149D77-8BA7-4F2B-AAC4-DD7119159E67}"/>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7A0FED3D-1A49-4C9D-A94B-A14D58E8F019}"/>
              </a:ext>
            </a:extLst>
          </p:cNvPr>
          <p:cNvSpPr/>
          <p:nvPr/>
        </p:nvSpPr>
        <p:spPr>
          <a:xfrm>
            <a:off x="8537801"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B2D0AE24-0A61-4AF4-85A7-876767FD0F80}"/>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BA4F282C-0159-4833-95B4-75F25AC7785E}"/>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CB23F1CB-9724-482A-B802-A0154E743F94}"/>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55127A45-1377-4F08-8208-12738F4C0099}"/>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40D651CD-AFD9-400D-9F62-AAAA5C8DA775}"/>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8C582EC0-1D9A-4FF0-A1CD-31282D0FE1C8}"/>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951AF930-683F-4D08-BE07-3A3C5C45FEB1}"/>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1FB97530-D33A-486E-A8FB-302F977B3293}"/>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8563B394-AEF2-4E0F-A0E0-E85E863214EA}"/>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501D6820-0BCB-4608-8698-DCDC8A03A989}"/>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921A4355-BE60-4A53-9D4B-01789F54C02C}"/>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7E67D50A-E642-4E7D-BBC6-FD023B1CAE1C}"/>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456B0EC2-48CD-4419-BFC7-9ACDBA4F0E9E}"/>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DA2FA5BA-938D-423D-8A2E-73531123A3BD}"/>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502D6E12-AA30-4B0F-AAF1-F5AB8279AF13}"/>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3443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25</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908CCD89-4591-4F71-B9D8-F21B4FD33A32}"/>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44119A89-1130-453C-9014-85ED9A83EF0A}"/>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949CC91A-BF1C-494A-A52C-4B518D0F5522}"/>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9D311687-6096-4943-9E19-BDDEA86D3285}"/>
              </a:ext>
            </a:extLst>
          </p:cNvPr>
          <p:cNvPicPr>
            <a:picLocks noChangeAspect="1"/>
          </p:cNvPicPr>
          <p:nvPr/>
        </p:nvPicPr>
        <p:blipFill>
          <a:blip r:embed="rId5"/>
          <a:stretch>
            <a:fillRect/>
          </a:stretch>
        </p:blipFill>
        <p:spPr>
          <a:xfrm>
            <a:off x="2029110" y="1791199"/>
            <a:ext cx="9064164" cy="3275601"/>
          </a:xfrm>
          <a:prstGeom prst="rect">
            <a:avLst/>
          </a:prstGeom>
        </p:spPr>
      </p:pic>
      <p:sp>
        <p:nvSpPr>
          <p:cNvPr id="27" name="Oval 26">
            <a:hlinkClick r:id="rId6" action="ppaction://hlinksldjump"/>
            <a:extLst>
              <a:ext uri="{FF2B5EF4-FFF2-40B4-BE49-F238E27FC236}">
                <a16:creationId xmlns:a16="http://schemas.microsoft.com/office/drawing/2014/main" id="{1397A9E7-600C-4AAF-A699-C6BDCBD4264A}"/>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7" action="ppaction://hlinksldjump"/>
            <a:extLst>
              <a:ext uri="{FF2B5EF4-FFF2-40B4-BE49-F238E27FC236}">
                <a16:creationId xmlns:a16="http://schemas.microsoft.com/office/drawing/2014/main" id="{9E8DAEA6-A721-4435-9D3F-1832F51F48FF}"/>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A7A7B590-4981-445B-BFC3-77BDAA823A8A}"/>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C0636577-E433-4772-8876-BC35B4875151}"/>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2CEB971C-87D9-4185-A466-5B6206C219E4}"/>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210A4B44-2A65-4F88-A320-34B7E1D6C789}"/>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091CA3F5-E46D-495D-B639-E84C6A79534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6EAD21A2-4959-47A7-9AF3-D84399A3142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533803A2-36C5-4DC4-87E4-E0A521FE12D0}"/>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FF9B8D5F-0456-4710-946D-85B073A7CC28}"/>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AB7BB3BF-A786-4F71-9C1D-B866F544BB8A}"/>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4942CC05-87A7-46FB-B465-F15E5CECBB29}"/>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194EA145-FAFA-4EF2-86A2-5B5EFE5E6E2D}"/>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BF036494-08D0-466D-AA4C-75E0660FAA9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7DF04D3D-449F-41DB-A036-71DC66F661D3}"/>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66FE0426-CE9A-499F-B681-4DA8143D881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9BA369F3-7FD5-4092-B826-C8AC245F36E6}"/>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C8C4BE73-6B91-46DD-AF00-CE58F548D704}"/>
              </a:ext>
            </a:extLst>
          </p:cNvPr>
          <p:cNvSpPr/>
          <p:nvPr/>
        </p:nvSpPr>
        <p:spPr>
          <a:xfrm>
            <a:off x="8761768"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0F3FAAAB-31AB-492B-AB35-A4707EBD3E22}"/>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85FD0F89-31A9-4160-940A-3D79EED3949F}"/>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BAC900A4-790E-4636-A885-30128816BCEF}"/>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AFA89500-FBD3-4FDB-84AB-3A41C5D7514E}"/>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4918FBC0-CE82-4E07-A834-9C4AA1C6BE40}"/>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B097F995-F231-4972-994A-10FA490874C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26AF0D25-5EF1-4BE5-88FF-5E8344A71DCC}"/>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3B49001C-FE2B-4010-80ED-74420C4453BC}"/>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B713984E-0F3A-4750-8BE4-23EEEDAACA55}"/>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9E654128-1CBB-4F36-B274-3B707D0DF366}"/>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55684B3C-05C5-4D43-9072-D078D62C5E14}"/>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4229C6C9-EB11-4576-B293-EBFA01327B01}"/>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F494EFAE-8137-43AD-B6DC-08CE191EC0E0}"/>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940C88B0-FFC6-4CB4-9C9F-8A83E0D2A756}"/>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0957429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26</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908CCD89-4591-4F71-B9D8-F21B4FD33A32}"/>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44119A89-1130-453C-9014-85ED9A83EF0A}"/>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949CC91A-BF1C-494A-A52C-4B518D0F5522}"/>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A4755FDC-0158-4CF6-B343-43107138DD20}"/>
              </a:ext>
            </a:extLst>
          </p:cNvPr>
          <p:cNvPicPr>
            <a:picLocks noChangeAspect="1"/>
          </p:cNvPicPr>
          <p:nvPr/>
        </p:nvPicPr>
        <p:blipFill>
          <a:blip r:embed="rId5"/>
          <a:stretch>
            <a:fillRect/>
          </a:stretch>
        </p:blipFill>
        <p:spPr>
          <a:xfrm>
            <a:off x="3322341" y="1460842"/>
            <a:ext cx="5715798" cy="4629796"/>
          </a:xfrm>
          <a:prstGeom prst="rect">
            <a:avLst/>
          </a:prstGeom>
        </p:spPr>
      </p:pic>
      <p:sp>
        <p:nvSpPr>
          <p:cNvPr id="27" name="Oval 26">
            <a:hlinkClick r:id="rId6" action="ppaction://hlinksldjump"/>
            <a:extLst>
              <a:ext uri="{FF2B5EF4-FFF2-40B4-BE49-F238E27FC236}">
                <a16:creationId xmlns:a16="http://schemas.microsoft.com/office/drawing/2014/main" id="{621F9136-F404-4F07-BCA5-1500EE0B776B}"/>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7" action="ppaction://hlinksldjump"/>
            <a:extLst>
              <a:ext uri="{FF2B5EF4-FFF2-40B4-BE49-F238E27FC236}">
                <a16:creationId xmlns:a16="http://schemas.microsoft.com/office/drawing/2014/main" id="{90A88540-1656-401C-ACFA-0A13D88E69A8}"/>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95BC311E-B869-4A67-8EE5-66D6F841E447}"/>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0ED5E05A-27D9-4285-9C27-5AA7EEAA0EE2}"/>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C10BC54F-9E9F-4C42-A380-9E55D86F36F6}"/>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119B9088-415C-4A2C-87DC-45F229C49CBA}"/>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2551CFD8-091A-467A-A811-0185F523DEE2}"/>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9F65E7D0-0A38-4B7C-9470-9C697AE45E24}"/>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84FE9B48-3677-4596-ACB2-4DA082D715A2}"/>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03DBE6B6-9D19-423B-B2FF-3F3FA5A0962E}"/>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5E584817-9EDE-494B-BF92-504065F94B3F}"/>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C2342AE6-CDB9-474D-8DFD-663A02824F5D}"/>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97AA6B9F-F0CE-4B70-84C8-27860A0AEBAC}"/>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5A76C645-4D71-4864-B8F7-9D7BB431761D}"/>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66A93C24-7410-4A69-A2E1-F6F6B4A05528}"/>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29C79E51-87F7-4399-B45E-825D64D969AF}"/>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848D0912-7FE2-4362-88DA-1FADFC8893A9}"/>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08032F84-85B5-42BC-BE4A-618E2DE5D191}"/>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DACB3B35-C63B-4A9E-B889-E017E7EC7AC8}"/>
              </a:ext>
            </a:extLst>
          </p:cNvPr>
          <p:cNvSpPr/>
          <p:nvPr/>
        </p:nvSpPr>
        <p:spPr>
          <a:xfrm>
            <a:off x="8985735"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42338648-F7A2-46E5-A388-DE12AF72253C}"/>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444E9DA7-02DF-40CE-971F-6D85DE7232D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16DD9F50-D4CC-49B2-8C22-7BFEA3EFB488}"/>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DBD5BD39-B1BB-4108-98A0-80F264E28D91}"/>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859D5A4D-012F-4DD1-8793-7FDDECC58C0B}"/>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30DF2118-3D02-417E-AD15-AB6D57E5E27B}"/>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79044F0D-A5A4-4558-9B5A-6391208DAC4E}"/>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0D8DB3F4-83E4-4731-8545-0718DD338CD8}"/>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64650602-08D9-47D1-B9A2-16C085D94457}"/>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212B0465-9CC0-4C05-A5B5-49F3D2BA2AA3}"/>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81C768D7-8FD9-4E30-8F6C-98D2AB1E73C8}"/>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733A0931-F497-4925-9CD9-322EBBA01A5A}"/>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E4F742ED-01C1-4C72-B02B-A962059F6474}"/>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768245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27</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Passage du MCD au MLD - Propriétés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C17F63B1-FE9F-45E1-BDBF-6FD6B70C83E8}"/>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4C0B3C6B-A00F-48E0-8AE4-80BD3E94D109}"/>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B7E0730C-687E-4298-A2FA-9FA4043CE61A}"/>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aphicFrame>
        <p:nvGraphicFramePr>
          <p:cNvPr id="2" name="Table 1">
            <a:extLst>
              <a:ext uri="{FF2B5EF4-FFF2-40B4-BE49-F238E27FC236}">
                <a16:creationId xmlns:a16="http://schemas.microsoft.com/office/drawing/2014/main" id="{AB09E6BA-8047-4D71-9FE8-07ED9BFE853E}"/>
              </a:ext>
            </a:extLst>
          </p:cNvPr>
          <p:cNvGraphicFramePr>
            <a:graphicFrameLocks noGrp="1"/>
          </p:cNvGraphicFramePr>
          <p:nvPr>
            <p:extLst>
              <p:ext uri="{D42A27DB-BD31-4B8C-83A1-F6EECF244321}">
                <p14:modId xmlns:p14="http://schemas.microsoft.com/office/powerpoint/2010/main" val="3169228389"/>
              </p:ext>
            </p:extLst>
          </p:nvPr>
        </p:nvGraphicFramePr>
        <p:xfrm>
          <a:off x="1892177" y="1518824"/>
          <a:ext cx="8128000" cy="2494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76341075"/>
                    </a:ext>
                  </a:extLst>
                </a:gridCol>
                <a:gridCol w="4064000">
                  <a:extLst>
                    <a:ext uri="{9D8B030D-6E8A-4147-A177-3AD203B41FA5}">
                      <a16:colId xmlns:a16="http://schemas.microsoft.com/office/drawing/2014/main" val="3971166675"/>
                    </a:ext>
                  </a:extLst>
                </a:gridCol>
              </a:tblGrid>
              <a:tr h="370840">
                <a:tc>
                  <a:txBody>
                    <a:bodyPr/>
                    <a:lstStyle/>
                    <a:p>
                      <a:pPr algn="ctr"/>
                      <a:r>
                        <a:rPr lang="fr-FR" dirty="0" err="1">
                          <a:latin typeface="Cambria" panose="02040503050406030204" pitchFamily="18" charset="0"/>
                          <a:ea typeface="Cambria" panose="02040503050406030204" pitchFamily="18" charset="0"/>
                        </a:rPr>
                        <a:t>Element</a:t>
                      </a:r>
                      <a:r>
                        <a:rPr lang="fr-FR" dirty="0">
                          <a:latin typeface="Cambria" panose="02040503050406030204" pitchFamily="18" charset="0"/>
                          <a:ea typeface="Cambria" panose="02040503050406030204" pitchFamily="18" charset="0"/>
                        </a:rPr>
                        <a:t> du MCD</a:t>
                      </a:r>
                    </a:p>
                  </a:txBody>
                  <a:tcPr/>
                </a:tc>
                <a:tc>
                  <a:txBody>
                    <a:bodyPr/>
                    <a:lstStyle/>
                    <a:p>
                      <a:pPr algn="ctr"/>
                      <a:r>
                        <a:rPr lang="fr-FR" dirty="0" err="1">
                          <a:latin typeface="Cambria" panose="02040503050406030204" pitchFamily="18" charset="0"/>
                          <a:ea typeface="Cambria" panose="02040503050406030204" pitchFamily="18" charset="0"/>
                        </a:rPr>
                        <a:t>Element</a:t>
                      </a:r>
                      <a:r>
                        <a:rPr lang="fr-FR" dirty="0">
                          <a:latin typeface="Cambria" panose="02040503050406030204" pitchFamily="18" charset="0"/>
                          <a:ea typeface="Cambria" panose="02040503050406030204" pitchFamily="18" charset="0"/>
                        </a:rPr>
                        <a:t> du MLD</a:t>
                      </a:r>
                    </a:p>
                  </a:txBody>
                  <a:tcPr/>
                </a:tc>
                <a:extLst>
                  <a:ext uri="{0D108BD9-81ED-4DB2-BD59-A6C34878D82A}">
                    <a16:rowId xmlns:a16="http://schemas.microsoft.com/office/drawing/2014/main" val="3275253455"/>
                  </a:ext>
                </a:extLst>
              </a:tr>
              <a:tr h="370840">
                <a:tc>
                  <a:txBody>
                    <a:bodyPr/>
                    <a:lstStyle/>
                    <a:p>
                      <a:pPr algn="ctr"/>
                      <a:r>
                        <a:rPr lang="fr-FR" dirty="0">
                          <a:latin typeface="Cambria" panose="02040503050406030204" pitchFamily="18" charset="0"/>
                          <a:ea typeface="Cambria" panose="02040503050406030204" pitchFamily="18" charset="0"/>
                        </a:rPr>
                        <a:t>Entité</a:t>
                      </a:r>
                    </a:p>
                  </a:txBody>
                  <a:tcPr/>
                </a:tc>
                <a:tc>
                  <a:txBody>
                    <a:bodyPr/>
                    <a:lstStyle/>
                    <a:p>
                      <a:pPr algn="ctr"/>
                      <a:r>
                        <a:rPr lang="fr-FR" dirty="0">
                          <a:latin typeface="Cambria" panose="02040503050406030204" pitchFamily="18" charset="0"/>
                          <a:ea typeface="Cambria" panose="02040503050406030204" pitchFamily="18" charset="0"/>
                        </a:rPr>
                        <a:t>Table</a:t>
                      </a:r>
                    </a:p>
                  </a:txBody>
                  <a:tcPr/>
                </a:tc>
                <a:extLst>
                  <a:ext uri="{0D108BD9-81ED-4DB2-BD59-A6C34878D82A}">
                    <a16:rowId xmlns:a16="http://schemas.microsoft.com/office/drawing/2014/main" val="579880537"/>
                  </a:ext>
                </a:extLst>
              </a:tr>
              <a:tr h="370840">
                <a:tc>
                  <a:txBody>
                    <a:bodyPr/>
                    <a:lstStyle/>
                    <a:p>
                      <a:pPr algn="ctr"/>
                      <a:r>
                        <a:rPr lang="fr-FR" dirty="0">
                          <a:latin typeface="Cambria" panose="02040503050406030204" pitchFamily="18" charset="0"/>
                          <a:ea typeface="Cambria" panose="02040503050406030204" pitchFamily="18" charset="0"/>
                        </a:rPr>
                        <a:t>Attribut</a:t>
                      </a:r>
                    </a:p>
                  </a:txBody>
                  <a:tcPr/>
                </a:tc>
                <a:tc>
                  <a:txBody>
                    <a:bodyPr/>
                    <a:lstStyle/>
                    <a:p>
                      <a:pPr algn="ctr"/>
                      <a:r>
                        <a:rPr lang="fr-FR" dirty="0">
                          <a:latin typeface="Cambria" panose="02040503050406030204" pitchFamily="18" charset="0"/>
                          <a:ea typeface="Cambria" panose="02040503050406030204" pitchFamily="18" charset="0"/>
                        </a:rPr>
                        <a:t>Colonnes</a:t>
                      </a:r>
                    </a:p>
                  </a:txBody>
                  <a:tcPr/>
                </a:tc>
                <a:extLst>
                  <a:ext uri="{0D108BD9-81ED-4DB2-BD59-A6C34878D82A}">
                    <a16:rowId xmlns:a16="http://schemas.microsoft.com/office/drawing/2014/main" val="2028418804"/>
                  </a:ext>
                </a:extLst>
              </a:tr>
              <a:tr h="370840">
                <a:tc>
                  <a:txBody>
                    <a:bodyPr/>
                    <a:lstStyle/>
                    <a:p>
                      <a:pPr algn="ctr"/>
                      <a:r>
                        <a:rPr lang="fr-FR" dirty="0">
                          <a:latin typeface="Cambria" panose="02040503050406030204" pitchFamily="18" charset="0"/>
                          <a:ea typeface="Cambria" panose="02040503050406030204" pitchFamily="18" charset="0"/>
                        </a:rPr>
                        <a:t>Identifiant</a:t>
                      </a:r>
                    </a:p>
                  </a:txBody>
                  <a:tcPr/>
                </a:tc>
                <a:tc>
                  <a:txBody>
                    <a:bodyPr/>
                    <a:lstStyle/>
                    <a:p>
                      <a:pPr algn="ctr"/>
                      <a:r>
                        <a:rPr lang="fr-FR" dirty="0">
                          <a:latin typeface="Cambria" panose="02040503050406030204" pitchFamily="18" charset="0"/>
                          <a:ea typeface="Cambria" panose="02040503050406030204" pitchFamily="18" charset="0"/>
                        </a:rPr>
                        <a:t>Clé primaire</a:t>
                      </a:r>
                    </a:p>
                  </a:txBody>
                  <a:tcPr/>
                </a:tc>
                <a:extLst>
                  <a:ext uri="{0D108BD9-81ED-4DB2-BD59-A6C34878D82A}">
                    <a16:rowId xmlns:a16="http://schemas.microsoft.com/office/drawing/2014/main" val="1198230438"/>
                  </a:ext>
                </a:extLst>
              </a:tr>
              <a:tr h="370840">
                <a:tc>
                  <a:txBody>
                    <a:bodyPr/>
                    <a:lstStyle/>
                    <a:p>
                      <a:pPr algn="ctr"/>
                      <a:r>
                        <a:rPr lang="fr-FR" dirty="0">
                          <a:latin typeface="Cambria" panose="02040503050406030204" pitchFamily="18" charset="0"/>
                          <a:ea typeface="Cambria" panose="02040503050406030204" pitchFamily="18" charset="0"/>
                        </a:rPr>
                        <a:t>Association (1,1), (1, 1)</a:t>
                      </a:r>
                    </a:p>
                    <a:p>
                      <a:pPr algn="ctr"/>
                      <a:r>
                        <a:rPr lang="fr-FR" dirty="0">
                          <a:latin typeface="Cambria" panose="02040503050406030204" pitchFamily="18" charset="0"/>
                          <a:ea typeface="Cambria" panose="02040503050406030204" pitchFamily="18" charset="0"/>
                        </a:rPr>
                        <a:t>Association (1,1) , (1, N)</a:t>
                      </a:r>
                    </a:p>
                  </a:txBody>
                  <a:tcPr/>
                </a:tc>
                <a:tc>
                  <a:txBody>
                    <a:bodyPr/>
                    <a:lstStyle/>
                    <a:p>
                      <a:pPr algn="ctr"/>
                      <a:r>
                        <a:rPr lang="fr-FR" dirty="0">
                          <a:latin typeface="Cambria" panose="02040503050406030204" pitchFamily="18" charset="0"/>
                          <a:ea typeface="Cambria" panose="02040503050406030204" pitchFamily="18" charset="0"/>
                        </a:rPr>
                        <a:t>Relation clé primaire / clé étrangère</a:t>
                      </a:r>
                    </a:p>
                  </a:txBody>
                  <a:tcPr/>
                </a:tc>
                <a:extLst>
                  <a:ext uri="{0D108BD9-81ED-4DB2-BD59-A6C34878D82A}">
                    <a16:rowId xmlns:a16="http://schemas.microsoft.com/office/drawing/2014/main" val="2819936245"/>
                  </a:ext>
                </a:extLst>
              </a:tr>
              <a:tr h="370840">
                <a:tc>
                  <a:txBody>
                    <a:bodyPr/>
                    <a:lstStyle/>
                    <a:p>
                      <a:pPr algn="ctr"/>
                      <a:r>
                        <a:rPr lang="fr-FR" dirty="0">
                          <a:latin typeface="Cambria" panose="02040503050406030204" pitchFamily="18" charset="0"/>
                          <a:ea typeface="Cambria" panose="02040503050406030204" pitchFamily="18" charset="0"/>
                        </a:rPr>
                        <a:t>Association (1, N), (1, N)</a:t>
                      </a:r>
                    </a:p>
                  </a:txBody>
                  <a:tcPr/>
                </a:tc>
                <a:tc>
                  <a:txBody>
                    <a:bodyPr/>
                    <a:lstStyle/>
                    <a:p>
                      <a:pPr algn="ctr"/>
                      <a:r>
                        <a:rPr lang="fr-FR" dirty="0">
                          <a:latin typeface="Cambria" panose="02040503050406030204" pitchFamily="18" charset="0"/>
                          <a:ea typeface="Cambria" panose="02040503050406030204" pitchFamily="18" charset="0"/>
                        </a:rPr>
                        <a:t>Table supplémentaire</a:t>
                      </a:r>
                    </a:p>
                  </a:txBody>
                  <a:tcPr/>
                </a:tc>
                <a:extLst>
                  <a:ext uri="{0D108BD9-81ED-4DB2-BD59-A6C34878D82A}">
                    <a16:rowId xmlns:a16="http://schemas.microsoft.com/office/drawing/2014/main" val="3217552600"/>
                  </a:ext>
                </a:extLst>
              </a:tr>
            </a:tbl>
          </a:graphicData>
        </a:graphic>
      </p:graphicFrame>
      <p:sp>
        <p:nvSpPr>
          <p:cNvPr id="28" name="TextBox 27">
            <a:extLst>
              <a:ext uri="{FF2B5EF4-FFF2-40B4-BE49-F238E27FC236}">
                <a16:creationId xmlns:a16="http://schemas.microsoft.com/office/drawing/2014/main" id="{95E5F9E1-5F5E-4789-B6CB-B57BE7814B2E}"/>
              </a:ext>
            </a:extLst>
          </p:cNvPr>
          <p:cNvSpPr txBox="1"/>
          <p:nvPr/>
        </p:nvSpPr>
        <p:spPr>
          <a:xfrm>
            <a:off x="467255" y="4293676"/>
            <a:ext cx="10901340" cy="830997"/>
          </a:xfrm>
          <a:prstGeom prst="rect">
            <a:avLst/>
          </a:prstGeom>
          <a:noFill/>
        </p:spPr>
        <p:txBody>
          <a:bodyPr wrap="square" rtlCol="0">
            <a:spAutoFit/>
          </a:bodyPr>
          <a:lstStyle/>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Concernant les tables supplémentaires :</a:t>
            </a:r>
          </a:p>
          <a:p>
            <a:pPr marL="1200150" lvl="2"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La clé primaire est composée des deux </a:t>
            </a:r>
            <a:r>
              <a:rPr lang="fr-FR" sz="1600" dirty="0" err="1">
                <a:latin typeface="Cambria" panose="02040503050406030204" pitchFamily="18" charset="0"/>
                <a:ea typeface="Cambria" panose="02040503050406030204" pitchFamily="18" charset="0"/>
              </a:rPr>
              <a:t>clès</a:t>
            </a:r>
            <a:r>
              <a:rPr lang="fr-FR" sz="1600" dirty="0">
                <a:latin typeface="Cambria" panose="02040503050406030204" pitchFamily="18" charset="0"/>
                <a:ea typeface="Cambria" panose="02040503050406030204" pitchFamily="18" charset="0"/>
              </a:rPr>
              <a:t> étrangère référençant les entités de l’association</a:t>
            </a:r>
          </a:p>
          <a:p>
            <a:pPr marL="1200150" lvl="2"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Les attributs de l’association deviennent des colonnes de cette nouvelle table</a:t>
            </a:r>
          </a:p>
        </p:txBody>
      </p:sp>
      <p:sp>
        <p:nvSpPr>
          <p:cNvPr id="29" name="Oval 28">
            <a:hlinkClick r:id="rId5" action="ppaction://hlinksldjump"/>
            <a:extLst>
              <a:ext uri="{FF2B5EF4-FFF2-40B4-BE49-F238E27FC236}">
                <a16:creationId xmlns:a16="http://schemas.microsoft.com/office/drawing/2014/main" id="{CFAA0586-F382-4D99-B1D3-AB5A6025BF21}"/>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6" action="ppaction://hlinksldjump"/>
            <a:extLst>
              <a:ext uri="{FF2B5EF4-FFF2-40B4-BE49-F238E27FC236}">
                <a16:creationId xmlns:a16="http://schemas.microsoft.com/office/drawing/2014/main" id="{AA9423DF-ECF5-4EF0-893D-E7B386871A21}"/>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7" action="ppaction://hlinksldjump"/>
            <a:extLst>
              <a:ext uri="{FF2B5EF4-FFF2-40B4-BE49-F238E27FC236}">
                <a16:creationId xmlns:a16="http://schemas.microsoft.com/office/drawing/2014/main" id="{1C4B90B8-4148-4FF9-8695-5B521276700C}"/>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8" action="ppaction://hlinksldjump"/>
            <a:extLst>
              <a:ext uri="{FF2B5EF4-FFF2-40B4-BE49-F238E27FC236}">
                <a16:creationId xmlns:a16="http://schemas.microsoft.com/office/drawing/2014/main" id="{B524912B-E8DE-4512-9B12-C6776FF40A1F}"/>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9" action="ppaction://hlinksldjump"/>
            <a:extLst>
              <a:ext uri="{FF2B5EF4-FFF2-40B4-BE49-F238E27FC236}">
                <a16:creationId xmlns:a16="http://schemas.microsoft.com/office/drawing/2014/main" id="{9695D808-1AD0-444B-A90B-85155169B25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0" action="ppaction://hlinksldjump"/>
            <a:extLst>
              <a:ext uri="{FF2B5EF4-FFF2-40B4-BE49-F238E27FC236}">
                <a16:creationId xmlns:a16="http://schemas.microsoft.com/office/drawing/2014/main" id="{297D82E0-0727-499F-AD16-0D99E5356B17}"/>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1" action="ppaction://hlinksldjump"/>
            <a:extLst>
              <a:ext uri="{FF2B5EF4-FFF2-40B4-BE49-F238E27FC236}">
                <a16:creationId xmlns:a16="http://schemas.microsoft.com/office/drawing/2014/main" id="{2CEB90B5-4CEF-46F1-B237-D07834F972C7}"/>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2" action="ppaction://hlinksldjump"/>
            <a:extLst>
              <a:ext uri="{FF2B5EF4-FFF2-40B4-BE49-F238E27FC236}">
                <a16:creationId xmlns:a16="http://schemas.microsoft.com/office/drawing/2014/main" id="{457BB253-D60A-4503-9661-41587A1D7705}"/>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3" action="ppaction://hlinksldjump"/>
            <a:extLst>
              <a:ext uri="{FF2B5EF4-FFF2-40B4-BE49-F238E27FC236}">
                <a16:creationId xmlns:a16="http://schemas.microsoft.com/office/drawing/2014/main" id="{7FC69871-1A0A-44B5-80D3-40CA4DB1A6E0}"/>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4" action="ppaction://hlinksldjump"/>
            <a:extLst>
              <a:ext uri="{FF2B5EF4-FFF2-40B4-BE49-F238E27FC236}">
                <a16:creationId xmlns:a16="http://schemas.microsoft.com/office/drawing/2014/main" id="{8AA8A65A-43D0-43C1-AF02-2C8D7D2F27B3}"/>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5" action="ppaction://hlinksldjump"/>
            <a:extLst>
              <a:ext uri="{FF2B5EF4-FFF2-40B4-BE49-F238E27FC236}">
                <a16:creationId xmlns:a16="http://schemas.microsoft.com/office/drawing/2014/main" id="{EF53B191-6943-45B2-8A8A-FB0C9F28F2B9}"/>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6" action="ppaction://hlinksldjump"/>
            <a:extLst>
              <a:ext uri="{FF2B5EF4-FFF2-40B4-BE49-F238E27FC236}">
                <a16:creationId xmlns:a16="http://schemas.microsoft.com/office/drawing/2014/main" id="{B65642E0-DCE3-4CA2-A027-334E2EE5C295}"/>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7" action="ppaction://hlinksldjump"/>
            <a:extLst>
              <a:ext uri="{FF2B5EF4-FFF2-40B4-BE49-F238E27FC236}">
                <a16:creationId xmlns:a16="http://schemas.microsoft.com/office/drawing/2014/main" id="{8753E99B-64CB-459B-942D-CC5ED61DDFB7}"/>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8" action="ppaction://hlinksldjump"/>
            <a:extLst>
              <a:ext uri="{FF2B5EF4-FFF2-40B4-BE49-F238E27FC236}">
                <a16:creationId xmlns:a16="http://schemas.microsoft.com/office/drawing/2014/main" id="{DE2579BF-9F13-4BA6-B235-805D39B531AB}"/>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19" action="ppaction://hlinksldjump"/>
            <a:extLst>
              <a:ext uri="{FF2B5EF4-FFF2-40B4-BE49-F238E27FC236}">
                <a16:creationId xmlns:a16="http://schemas.microsoft.com/office/drawing/2014/main" id="{7F87DFA2-825D-4F28-8696-F4CA2E0D32DC}"/>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0" action="ppaction://hlinksldjump"/>
            <a:extLst>
              <a:ext uri="{FF2B5EF4-FFF2-40B4-BE49-F238E27FC236}">
                <a16:creationId xmlns:a16="http://schemas.microsoft.com/office/drawing/2014/main" id="{A3CD5B4E-9B89-40B4-90B1-BB69F9EDFCC8}"/>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1" action="ppaction://hlinksldjump"/>
            <a:extLst>
              <a:ext uri="{FF2B5EF4-FFF2-40B4-BE49-F238E27FC236}">
                <a16:creationId xmlns:a16="http://schemas.microsoft.com/office/drawing/2014/main" id="{80BE8898-E122-45BB-86EE-1EBCC786238C}"/>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2" action="ppaction://hlinksldjump"/>
            <a:extLst>
              <a:ext uri="{FF2B5EF4-FFF2-40B4-BE49-F238E27FC236}">
                <a16:creationId xmlns:a16="http://schemas.microsoft.com/office/drawing/2014/main" id="{7B689FE6-2B93-4643-870E-DF9EF9AB2F81}"/>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3" action="ppaction://hlinksldjump"/>
            <a:extLst>
              <a:ext uri="{FF2B5EF4-FFF2-40B4-BE49-F238E27FC236}">
                <a16:creationId xmlns:a16="http://schemas.microsoft.com/office/drawing/2014/main" id="{0595FE6F-71A1-4BD8-A587-63AD880AD98E}"/>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4" action="ppaction://hlinksldjump"/>
            <a:extLst>
              <a:ext uri="{FF2B5EF4-FFF2-40B4-BE49-F238E27FC236}">
                <a16:creationId xmlns:a16="http://schemas.microsoft.com/office/drawing/2014/main" id="{00DB88FA-9AAD-43D1-BC36-05FA72B7454E}"/>
              </a:ext>
            </a:extLst>
          </p:cNvPr>
          <p:cNvSpPr/>
          <p:nvPr/>
        </p:nvSpPr>
        <p:spPr>
          <a:xfrm>
            <a:off x="9209702"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5" action="ppaction://hlinksldjump"/>
            <a:extLst>
              <a:ext uri="{FF2B5EF4-FFF2-40B4-BE49-F238E27FC236}">
                <a16:creationId xmlns:a16="http://schemas.microsoft.com/office/drawing/2014/main" id="{0E7F5FD8-B667-43B4-8A3D-7A672B8F4466}"/>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6" action="ppaction://hlinksldjump"/>
            <a:extLst>
              <a:ext uri="{FF2B5EF4-FFF2-40B4-BE49-F238E27FC236}">
                <a16:creationId xmlns:a16="http://schemas.microsoft.com/office/drawing/2014/main" id="{1966C2C5-AA5A-4A9A-BF77-5434F039A1D5}"/>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7" action="ppaction://hlinksldjump"/>
            <a:extLst>
              <a:ext uri="{FF2B5EF4-FFF2-40B4-BE49-F238E27FC236}">
                <a16:creationId xmlns:a16="http://schemas.microsoft.com/office/drawing/2014/main" id="{4025D658-817F-4C0D-9063-1216531CBD31}"/>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8" action="ppaction://hlinksldjump"/>
            <a:extLst>
              <a:ext uri="{FF2B5EF4-FFF2-40B4-BE49-F238E27FC236}">
                <a16:creationId xmlns:a16="http://schemas.microsoft.com/office/drawing/2014/main" id="{FFF20FD0-7077-4881-B06E-60A4DE1AABFB}"/>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29" action="ppaction://hlinksldjump"/>
            <a:extLst>
              <a:ext uri="{FF2B5EF4-FFF2-40B4-BE49-F238E27FC236}">
                <a16:creationId xmlns:a16="http://schemas.microsoft.com/office/drawing/2014/main" id="{CD9E04EA-E5EF-4279-9E65-E38F4A61618F}"/>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0" action="ppaction://hlinksldjump"/>
            <a:extLst>
              <a:ext uri="{FF2B5EF4-FFF2-40B4-BE49-F238E27FC236}">
                <a16:creationId xmlns:a16="http://schemas.microsoft.com/office/drawing/2014/main" id="{FF182FFF-024A-4247-AAFC-A6EA4F93F193}"/>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1" action="ppaction://hlinksldjump"/>
            <a:extLst>
              <a:ext uri="{FF2B5EF4-FFF2-40B4-BE49-F238E27FC236}">
                <a16:creationId xmlns:a16="http://schemas.microsoft.com/office/drawing/2014/main" id="{B6F9FEFA-3F71-4C60-AB4D-B980D8C98436}"/>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2" action="ppaction://hlinksldjump"/>
            <a:extLst>
              <a:ext uri="{FF2B5EF4-FFF2-40B4-BE49-F238E27FC236}">
                <a16:creationId xmlns:a16="http://schemas.microsoft.com/office/drawing/2014/main" id="{E93749D9-2FFE-4974-8AF8-404FBA053022}"/>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3" action="ppaction://hlinksldjump"/>
            <a:extLst>
              <a:ext uri="{FF2B5EF4-FFF2-40B4-BE49-F238E27FC236}">
                <a16:creationId xmlns:a16="http://schemas.microsoft.com/office/drawing/2014/main" id="{62A02D85-E420-41C7-A3CB-19A661A3091A}"/>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4" action="ppaction://hlinksldjump"/>
            <a:extLst>
              <a:ext uri="{FF2B5EF4-FFF2-40B4-BE49-F238E27FC236}">
                <a16:creationId xmlns:a16="http://schemas.microsoft.com/office/drawing/2014/main" id="{D6DCD54E-4DD6-43CE-9811-1B9EFA87DD63}"/>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5" action="ppaction://hlinksldjump"/>
            <a:extLst>
              <a:ext uri="{FF2B5EF4-FFF2-40B4-BE49-F238E27FC236}">
                <a16:creationId xmlns:a16="http://schemas.microsoft.com/office/drawing/2014/main" id="{7B837783-846E-4334-A3C2-BDDF57D30C4E}"/>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6" action="ppaction://hlinksldjump"/>
            <a:extLst>
              <a:ext uri="{FF2B5EF4-FFF2-40B4-BE49-F238E27FC236}">
                <a16:creationId xmlns:a16="http://schemas.microsoft.com/office/drawing/2014/main" id="{4B3B6970-F036-467F-A02E-607EDAF63EC7}"/>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890639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28</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Passage du MCD au MLD - 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A370132D-1711-4BF7-8888-3D3485432250}"/>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31654204-0C53-43BC-A3B9-E6005B15A1DA}"/>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A2BC52B1-5F5D-4BD3-AEEE-D44CAB4973B9}"/>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01E9517F-6234-4C41-A484-789372478C88}"/>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545DFB2C-B610-424E-BAF6-E7F395BF273B}"/>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68049F0F-453D-47DB-8AB6-30C791F31DE1}"/>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2CA5BBC4-6CEB-4C2E-8B2E-8AED7B8A4A88}"/>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42B37189-8F81-467E-BD31-4617B19F8317}"/>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2C190AC9-4532-41D9-BB63-907D2745828A}"/>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EF5433E8-28AC-4BD7-A74C-182AD4DB0833}"/>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11814152-347B-4E24-A840-621CB7C27489}"/>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ADA70FA1-20C8-4AF9-AC91-2BFAAE731847}"/>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F56EA2D9-868C-4C97-8E7E-64E5830B90B1}"/>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DFE299D4-97B6-40C4-B85A-C062AF264E94}"/>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D928048C-6EDC-4164-B4B2-D15818B659FD}"/>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EBAD54C4-7EF4-42F1-9708-E46989EEE89F}"/>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D925ECAD-72E5-4A93-9C0C-AFF72CA83223}"/>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C9C90237-5B39-40FD-8A00-236583F76CD8}"/>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181C8A63-2159-4277-9B79-539384B4B834}"/>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C033F7B8-8A71-4879-B5AE-868828C17069}"/>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7C1F492B-DFB7-4AAB-9D10-260F9A9B1372}"/>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E4F24E12-6DCD-40B8-8703-C4A7C438E5B6}"/>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8458352E-F0C1-4858-85EF-5BDF8EDA5FE5}"/>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E8DCD248-ADB4-41ED-8FDA-97670C944A1C}"/>
              </a:ext>
            </a:extLst>
          </p:cNvPr>
          <p:cNvSpPr/>
          <p:nvPr/>
        </p:nvSpPr>
        <p:spPr>
          <a:xfrm>
            <a:off x="9433669"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F71BA88C-7435-46EF-AA4F-B165FF7EE069}"/>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BA962032-B42E-4D1C-BCCD-FFB3AA0B41FB}"/>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8AA07FEF-8263-43A0-BE0C-F9E2016D11F8}"/>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F65D810A-23B5-4D03-B947-1A41EF673E52}"/>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4C8E30F8-D440-4990-A281-C78978AD9303}"/>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10F760D3-F2F5-44D3-9BB3-25E197B980A3}"/>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6808647E-DAAF-4872-9CDE-73EC9A4A81D5}"/>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F5B9A428-B825-45A0-B411-2CE19BE78286}"/>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B9904187-B9FC-455D-9004-B76F7AC9FC53}"/>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80F21C2C-0E5F-45BD-8861-92D8D66C64AB}"/>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4DC8BE9F-B847-4F93-ACD2-6081922C188C}"/>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C1C70EF9-E23A-437E-9CAA-2A8FF619F9B3}"/>
              </a:ext>
            </a:extLst>
          </p:cNvPr>
          <p:cNvPicPr>
            <a:picLocks noChangeAspect="1"/>
          </p:cNvPicPr>
          <p:nvPr/>
        </p:nvPicPr>
        <p:blipFill>
          <a:blip r:embed="rId37"/>
          <a:stretch>
            <a:fillRect/>
          </a:stretch>
        </p:blipFill>
        <p:spPr>
          <a:xfrm>
            <a:off x="305330" y="2328709"/>
            <a:ext cx="4286848" cy="2200582"/>
          </a:xfrm>
          <a:prstGeom prst="rect">
            <a:avLst/>
          </a:prstGeom>
        </p:spPr>
      </p:pic>
      <p:pic>
        <p:nvPicPr>
          <p:cNvPr id="4" name="Picture 3">
            <a:extLst>
              <a:ext uri="{FF2B5EF4-FFF2-40B4-BE49-F238E27FC236}">
                <a16:creationId xmlns:a16="http://schemas.microsoft.com/office/drawing/2014/main" id="{1E07AF61-11AB-4381-ADBD-AB86E7910770}"/>
              </a:ext>
            </a:extLst>
          </p:cNvPr>
          <p:cNvPicPr>
            <a:picLocks noChangeAspect="1"/>
          </p:cNvPicPr>
          <p:nvPr/>
        </p:nvPicPr>
        <p:blipFill>
          <a:blip r:embed="rId38"/>
          <a:stretch>
            <a:fillRect/>
          </a:stretch>
        </p:blipFill>
        <p:spPr>
          <a:xfrm>
            <a:off x="5509976" y="2595486"/>
            <a:ext cx="6654504" cy="1536855"/>
          </a:xfrm>
          <a:prstGeom prst="rect">
            <a:avLst/>
          </a:prstGeom>
        </p:spPr>
      </p:pic>
      <p:sp>
        <p:nvSpPr>
          <p:cNvPr id="3" name="Arrow: Right 2">
            <a:extLst>
              <a:ext uri="{FF2B5EF4-FFF2-40B4-BE49-F238E27FC236}">
                <a16:creationId xmlns:a16="http://schemas.microsoft.com/office/drawing/2014/main" id="{EEFE179B-15DB-4328-8B51-07E817688462}"/>
              </a:ext>
            </a:extLst>
          </p:cNvPr>
          <p:cNvSpPr/>
          <p:nvPr/>
        </p:nvSpPr>
        <p:spPr>
          <a:xfrm>
            <a:off x="4596049" y="3246437"/>
            <a:ext cx="1288228" cy="365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77053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29</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Passage du MCD au MLD - 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A370132D-1711-4BF7-8888-3D3485432250}"/>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31654204-0C53-43BC-A3B9-E6005B15A1DA}"/>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A2BC52B1-5F5D-4BD3-AEEE-D44CAB4973B9}"/>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7B20DC10-8480-47CC-8CA8-5963749DB65D}"/>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21F1F928-AB54-43A7-857E-10183E8CE289}"/>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9DB16511-B535-42B3-B23C-FE148A79F0A5}"/>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9A49DA8F-CE5A-4B96-97AA-2AD85018C0ED}"/>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5C3414DF-08B2-4E76-B3AE-89E4D77B17B3}"/>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62C6090F-7150-4EBC-A798-1B8C17E53476}"/>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931E6662-F423-487F-8F02-1308F530C477}"/>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76926BF9-360C-4FA1-8D9D-832192DAD025}"/>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0B7C54FA-B0C1-40C9-BDBC-32DC49DDF62A}"/>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98748563-7CF9-4171-92CD-7445F4DF63A5}"/>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2F2C36B9-F41F-4569-BFC9-C704A0EAFCB2}"/>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606A35E5-080A-4BF1-9724-14A9E1B255D6}"/>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CF2C1CDF-A669-4AC1-8D0D-57FDEDBF1337}"/>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1CA27321-C194-4E6D-A62B-672315F9DE28}"/>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9B94CE82-C7CA-4187-B0B5-DE2B995B253D}"/>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DF13C0FB-3D63-4577-A71E-686B1496EF9E}"/>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1106A8ED-5F53-417C-AEFC-837EE2ACE670}"/>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47EF95C1-A8A1-448F-A0AE-756DC2D89880}"/>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5334E947-5F86-49E7-8461-080215FD5A19}"/>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9DF918EC-150C-4096-A527-A1CDF921CE03}"/>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8AC4C90B-7C45-425F-9E48-FAB9ADD464AD}"/>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E0A75AA5-357A-47C2-9F07-EB3BD3F47217}"/>
              </a:ext>
            </a:extLst>
          </p:cNvPr>
          <p:cNvSpPr/>
          <p:nvPr/>
        </p:nvSpPr>
        <p:spPr>
          <a:xfrm>
            <a:off x="9657636"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62F73B87-2522-47BD-B581-068A1C751232}"/>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9D46BACB-6E5C-4A5B-ADEA-601937E1E888}"/>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7D38E0B4-21B2-430F-8D6F-1906DB45EFC1}"/>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05FB9071-C684-45FA-8670-DBE68790B201}"/>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33A9D357-924B-44D9-8F24-B63E49F3E1A4}"/>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2C6FC6EF-89B6-46F5-B8A8-BF7036EF6A46}"/>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F48CAC32-EA22-486D-9D91-93FBF424B73D}"/>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AF9A4752-AB02-45CC-A72B-06FF5CCCB06F}"/>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0DBCDA32-9A05-4AB1-94D7-2B9A8611189E}"/>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37D0B6F9-DC1B-4D2B-9495-BD6347F26216}"/>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4C06B8EE-A842-4877-AEE0-88CBF94EDA67}"/>
              </a:ext>
            </a:extLst>
          </p:cNvPr>
          <p:cNvPicPr>
            <a:picLocks noChangeAspect="1"/>
          </p:cNvPicPr>
          <p:nvPr/>
        </p:nvPicPr>
        <p:blipFill>
          <a:blip r:embed="rId37"/>
          <a:stretch>
            <a:fillRect/>
          </a:stretch>
        </p:blipFill>
        <p:spPr>
          <a:xfrm>
            <a:off x="285646" y="2314419"/>
            <a:ext cx="4375131" cy="2229161"/>
          </a:xfrm>
          <a:prstGeom prst="rect">
            <a:avLst/>
          </a:prstGeom>
        </p:spPr>
      </p:pic>
      <p:sp>
        <p:nvSpPr>
          <p:cNvPr id="59" name="Arrow: Right 58">
            <a:extLst>
              <a:ext uri="{FF2B5EF4-FFF2-40B4-BE49-F238E27FC236}">
                <a16:creationId xmlns:a16="http://schemas.microsoft.com/office/drawing/2014/main" id="{EB133AF7-F99D-4CE0-BEFF-4C9017D3EA15}"/>
              </a:ext>
            </a:extLst>
          </p:cNvPr>
          <p:cNvSpPr/>
          <p:nvPr/>
        </p:nvSpPr>
        <p:spPr>
          <a:xfrm>
            <a:off x="4596049" y="3246437"/>
            <a:ext cx="1288228" cy="365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E33C9350-5A93-4296-BD23-0B72C574A649}"/>
              </a:ext>
            </a:extLst>
          </p:cNvPr>
          <p:cNvPicPr>
            <a:picLocks noChangeAspect="1"/>
          </p:cNvPicPr>
          <p:nvPr/>
        </p:nvPicPr>
        <p:blipFill>
          <a:blip r:embed="rId38"/>
          <a:stretch>
            <a:fillRect/>
          </a:stretch>
        </p:blipFill>
        <p:spPr>
          <a:xfrm>
            <a:off x="6086046" y="2698695"/>
            <a:ext cx="5961301" cy="1284345"/>
          </a:xfrm>
          <a:prstGeom prst="rect">
            <a:avLst/>
          </a:prstGeom>
        </p:spPr>
      </p:pic>
    </p:spTree>
    <p:extLst>
      <p:ext uri="{BB962C8B-B14F-4D97-AF65-F5344CB8AC3E}">
        <p14:creationId xmlns:p14="http://schemas.microsoft.com/office/powerpoint/2010/main" val="1941270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a:t>
            </a:fld>
            <a:r>
              <a:rPr lang="fr-FR" dirty="0"/>
              <a:t> / 36</a:t>
            </a:r>
          </a:p>
        </p:txBody>
      </p:sp>
      <p:sp>
        <p:nvSpPr>
          <p:cNvPr id="8" name="Rectangle 7">
            <a:hlinkClick r:id="rId2" action="ppaction://hlinksldjump"/>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Introduction</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Organisation de la matière</a:t>
            </a:r>
          </a:p>
        </p:txBody>
      </p:sp>
      <mc:AlternateContent xmlns:mc="http://schemas.openxmlformats.org/markup-compatibility/2006" xmlns:am3d="http://schemas.microsoft.com/office/drawing/2017/model3d">
        <mc:Choice Requires="am3d">
          <p:graphicFrame>
            <p:nvGraphicFramePr>
              <p:cNvPr id="4" name="3D Model 3" descr="Reversible Freestanding Chalkboard">
                <a:extLst>
                  <a:ext uri="{FF2B5EF4-FFF2-40B4-BE49-F238E27FC236}">
                    <a16:creationId xmlns:a16="http://schemas.microsoft.com/office/drawing/2014/main" id="{743B2A59-A72A-46D8-973A-5D6FDFD60D90}"/>
                  </a:ext>
                </a:extLst>
              </p:cNvPr>
              <p:cNvGraphicFramePr>
                <a:graphicFrameLocks noChangeAspect="1"/>
              </p:cNvGraphicFramePr>
              <p:nvPr>
                <p:extLst>
                  <p:ext uri="{D42A27DB-BD31-4B8C-83A1-F6EECF244321}">
                    <p14:modId xmlns:p14="http://schemas.microsoft.com/office/powerpoint/2010/main" val="1009260979"/>
                  </p:ext>
                </p:extLst>
              </p:nvPr>
            </p:nvGraphicFramePr>
            <p:xfrm>
              <a:off x="574282" y="1462228"/>
              <a:ext cx="3533086" cy="4670145"/>
            </p:xfrm>
            <a:graphic>
              <a:graphicData uri="http://schemas.microsoft.com/office/drawing/2017/model3d">
                <am3d:model3d r:embed="rId3">
                  <am3d:spPr>
                    <a:xfrm>
                      <a:off x="0" y="0"/>
                      <a:ext cx="3533086" cy="4670145"/>
                    </a:xfrm>
                    <a:prstGeom prst="rect">
                      <a:avLst/>
                    </a:prstGeom>
                  </am3d:spPr>
                  <am3d:camera>
                    <am3d:pos x="0" y="0" z="65799775"/>
                    <am3d:up dx="0" dy="36000000" dz="0"/>
                    <am3d:lookAt x="0" y="0" z="0"/>
                    <am3d:perspective fov="2700000"/>
                  </am3d:camera>
                  <am3d:trans>
                    <am3d:meterPerModelUnit n="495143" d="1000000"/>
                    <am3d:preTrans dx="0" dy="3749941" dz="0"/>
                    <am3d:scale>
                      <am3d:sx n="1000000" d="1000000"/>
                      <am3d:sy n="1000000" d="1000000"/>
                      <am3d:sz n="1000000" d="1000000"/>
                    </am3d:scale>
                    <am3d:rot ax="595995" ay="1844381" az="306906"/>
                    <am3d:postTrans dx="0" dy="0" dz="0"/>
                  </am3d:trans>
                  <am3d:raster rName="Office3DRenderer" rVer="16.0.8326">
                    <am3d:blip r:embed="rId4"/>
                  </am3d:raster>
                  <am3d:objViewport viewportSz="54186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4" name="3D Model 3" descr="Reversible Freestanding Chalkboard">
                <a:extLst>
                  <a:ext uri="{FF2B5EF4-FFF2-40B4-BE49-F238E27FC236}">
                    <a16:creationId xmlns:a16="http://schemas.microsoft.com/office/drawing/2014/main" id="{743B2A59-A72A-46D8-973A-5D6FDFD60D90}"/>
                  </a:ext>
                </a:extLst>
              </p:cNvPr>
              <p:cNvPicPr>
                <a:picLocks noGrp="1" noRot="1" noChangeAspect="1" noMove="1" noResize="1" noEditPoints="1" noAdjustHandles="1" noChangeArrowheads="1" noChangeShapeType="1" noCrop="1"/>
              </p:cNvPicPr>
              <p:nvPr/>
            </p:nvPicPr>
            <p:blipFill>
              <a:blip r:embed="rId5"/>
              <a:stretch>
                <a:fillRect/>
              </a:stretch>
            </p:blipFill>
            <p:spPr>
              <a:xfrm>
                <a:off x="574282" y="1462228"/>
                <a:ext cx="3533086" cy="4670145"/>
              </a:xfrm>
              <a:prstGeom prst="rect">
                <a:avLst/>
              </a:prstGeom>
            </p:spPr>
          </p:pic>
        </mc:Fallback>
      </mc:AlternateContent>
      <p:sp>
        <p:nvSpPr>
          <p:cNvPr id="12" name="TextBox 11">
            <a:extLst>
              <a:ext uri="{FF2B5EF4-FFF2-40B4-BE49-F238E27FC236}">
                <a16:creationId xmlns:a16="http://schemas.microsoft.com/office/drawing/2014/main" id="{577DFC96-0B91-42FD-8F7C-00D4B1C2637D}"/>
              </a:ext>
            </a:extLst>
          </p:cNvPr>
          <p:cNvSpPr txBox="1"/>
          <p:nvPr/>
        </p:nvSpPr>
        <p:spPr>
          <a:xfrm>
            <a:off x="1154235" y="2712937"/>
            <a:ext cx="2246976" cy="369332"/>
          </a:xfrm>
          <a:prstGeom prst="rect">
            <a:avLst/>
          </a:prstGeom>
          <a:noFill/>
          <a:scene3d>
            <a:camera prst="perspectiveRight"/>
            <a:lightRig rig="threePt" dir="t"/>
          </a:scene3d>
        </p:spPr>
        <p:txBody>
          <a:bodyPr wrap="square" rtlCol="0">
            <a:spAutoFit/>
          </a:bodyPr>
          <a:lstStyle/>
          <a:p>
            <a:r>
              <a:rPr lang="fr-FR" dirty="0">
                <a:solidFill>
                  <a:schemeClr val="bg1"/>
                </a:solidFill>
                <a:latin typeface="Cambria" panose="02040503050406030204" pitchFamily="18" charset="0"/>
                <a:ea typeface="Cambria" panose="02040503050406030204" pitchFamily="18" charset="0"/>
              </a:rPr>
              <a:t>CM : 2H (Ce cours ci)</a:t>
            </a:r>
          </a:p>
        </p:txBody>
      </p:sp>
      <mc:AlternateContent xmlns:mc="http://schemas.openxmlformats.org/markup-compatibility/2006" xmlns:am3d="http://schemas.microsoft.com/office/drawing/2017/model3d">
        <mc:Choice Requires="am3d">
          <p:graphicFrame>
            <p:nvGraphicFramePr>
              <p:cNvPr id="13" name="3D Model 12" descr="Office Notebook">
                <a:extLst>
                  <a:ext uri="{FF2B5EF4-FFF2-40B4-BE49-F238E27FC236}">
                    <a16:creationId xmlns:a16="http://schemas.microsoft.com/office/drawing/2014/main" id="{AEA490EE-428F-4D3C-AFF3-012ADB2F254B}"/>
                  </a:ext>
                </a:extLst>
              </p:cNvPr>
              <p:cNvGraphicFramePr>
                <a:graphicFrameLocks noChangeAspect="1"/>
              </p:cNvGraphicFramePr>
              <p:nvPr>
                <p:extLst>
                  <p:ext uri="{D42A27DB-BD31-4B8C-83A1-F6EECF244321}">
                    <p14:modId xmlns:p14="http://schemas.microsoft.com/office/powerpoint/2010/main" val="2047626237"/>
                  </p:ext>
                </p:extLst>
              </p:nvPr>
            </p:nvGraphicFramePr>
            <p:xfrm>
              <a:off x="4830123" y="1450455"/>
              <a:ext cx="1805036" cy="2346846"/>
            </p:xfrm>
            <a:graphic>
              <a:graphicData uri="http://schemas.microsoft.com/office/drawing/2017/model3d">
                <am3d:model3d r:embed="rId6">
                  <am3d:spPr>
                    <a:xfrm>
                      <a:off x="0" y="0"/>
                      <a:ext cx="1805036" cy="2346846"/>
                    </a:xfrm>
                    <a:prstGeom prst="rect">
                      <a:avLst/>
                    </a:prstGeom>
                  </am3d:spPr>
                  <am3d:camera>
                    <am3d:pos x="0" y="0" z="59936702"/>
                    <am3d:up dx="0" dy="36000000" dz="0"/>
                    <am3d:lookAt x="0" y="0" z="0"/>
                    <am3d:perspective fov="2700000"/>
                  </am3d:camera>
                  <am3d:trans>
                    <am3d:meterPerModelUnit n="26563541" d="1000000"/>
                    <am3d:preTrans dx="-2" dy="-17615269" dz="38394"/>
                    <am3d:scale>
                      <am3d:sx n="1000000" d="1000000"/>
                      <am3d:sy n="1000000" d="1000000"/>
                      <am3d:sz n="1000000" d="1000000"/>
                    </am3d:scale>
                    <am3d:rot ax="232525" ay="-509897" az="-34414"/>
                    <am3d:postTrans dx="0" dy="0" dz="0"/>
                  </am3d:trans>
                  <am3d:raster rName="Office3DRenderer" rVer="16.0.8326">
                    <am3d:blip r:embed="rId7"/>
                  </am3d:raster>
                  <am3d:objViewport viewportSz="30018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3" name="3D Model 12" descr="Office Notebook">
                <a:extLst>
                  <a:ext uri="{FF2B5EF4-FFF2-40B4-BE49-F238E27FC236}">
                    <a16:creationId xmlns:a16="http://schemas.microsoft.com/office/drawing/2014/main" id="{AEA490EE-428F-4D3C-AFF3-012ADB2F254B}"/>
                  </a:ext>
                </a:extLst>
              </p:cNvPr>
              <p:cNvPicPr>
                <a:picLocks noGrp="1" noRot="1" noChangeAspect="1" noMove="1" noResize="1" noEditPoints="1" noAdjustHandles="1" noChangeArrowheads="1" noChangeShapeType="1" noCrop="1"/>
              </p:cNvPicPr>
              <p:nvPr/>
            </p:nvPicPr>
            <p:blipFill>
              <a:blip r:embed="rId8"/>
              <a:stretch>
                <a:fillRect/>
              </a:stretch>
            </p:blipFill>
            <p:spPr>
              <a:xfrm>
                <a:off x="4830123" y="1450455"/>
                <a:ext cx="1805036" cy="2346846"/>
              </a:xfrm>
              <a:prstGeom prst="rect">
                <a:avLst/>
              </a:prstGeom>
            </p:spPr>
          </p:pic>
        </mc:Fallback>
      </mc:AlternateContent>
      <p:sp>
        <p:nvSpPr>
          <p:cNvPr id="24" name="TextBox 23">
            <a:extLst>
              <a:ext uri="{FF2B5EF4-FFF2-40B4-BE49-F238E27FC236}">
                <a16:creationId xmlns:a16="http://schemas.microsoft.com/office/drawing/2014/main" id="{8CC20A0E-4D7F-46C1-924C-DE400723E71A}"/>
              </a:ext>
            </a:extLst>
          </p:cNvPr>
          <p:cNvSpPr txBox="1"/>
          <p:nvPr/>
        </p:nvSpPr>
        <p:spPr>
          <a:xfrm>
            <a:off x="5278195" y="1833673"/>
            <a:ext cx="855794" cy="923330"/>
          </a:xfrm>
          <a:prstGeom prst="rect">
            <a:avLst/>
          </a:prstGeom>
          <a:noFill/>
          <a:scene3d>
            <a:camera prst="perspectiveRight"/>
            <a:lightRig rig="threePt" dir="t"/>
          </a:scene3d>
        </p:spPr>
        <p:txBody>
          <a:bodyPr wrap="square" rtlCol="0">
            <a:spAutoFit/>
          </a:bodyPr>
          <a:lstStyle/>
          <a:p>
            <a:pPr algn="ctr"/>
            <a:r>
              <a:rPr lang="fr-FR" dirty="0">
                <a:solidFill>
                  <a:schemeClr val="bg1"/>
                </a:solidFill>
                <a:latin typeface="Cambria" panose="02040503050406030204" pitchFamily="18" charset="0"/>
                <a:ea typeface="Cambria" panose="02040503050406030204" pitchFamily="18" charset="0"/>
              </a:rPr>
              <a:t>TD</a:t>
            </a:r>
          </a:p>
          <a:p>
            <a:pPr algn="ctr"/>
            <a:endParaRPr lang="fr-FR" dirty="0">
              <a:solidFill>
                <a:schemeClr val="bg1"/>
              </a:solidFill>
              <a:latin typeface="Cambria" panose="02040503050406030204" pitchFamily="18" charset="0"/>
              <a:ea typeface="Cambria" panose="02040503050406030204" pitchFamily="18" charset="0"/>
            </a:endParaRPr>
          </a:p>
          <a:p>
            <a:pPr algn="ctr"/>
            <a:r>
              <a:rPr lang="fr-FR" dirty="0">
                <a:solidFill>
                  <a:schemeClr val="bg1"/>
                </a:solidFill>
                <a:latin typeface="Cambria" panose="02040503050406030204" pitchFamily="18" charset="0"/>
                <a:ea typeface="Cambria" panose="02040503050406030204" pitchFamily="18" charset="0"/>
              </a:rPr>
              <a:t>4 x 2H</a:t>
            </a:r>
          </a:p>
        </p:txBody>
      </p:sp>
      <mc:AlternateContent xmlns:mc="http://schemas.openxmlformats.org/markup-compatibility/2006" xmlns:am3d="http://schemas.microsoft.com/office/drawing/2017/model3d">
        <mc:Choice Requires="am3d">
          <p:graphicFrame>
            <p:nvGraphicFramePr>
              <p:cNvPr id="15" name="3D Model 14" descr="15 in. Surface Book 2">
                <a:extLst>
                  <a:ext uri="{FF2B5EF4-FFF2-40B4-BE49-F238E27FC236}">
                    <a16:creationId xmlns:a16="http://schemas.microsoft.com/office/drawing/2014/main" id="{BFA68EF3-CACF-4516-B34E-DF599B7C3252}"/>
                  </a:ext>
                </a:extLst>
              </p:cNvPr>
              <p:cNvGraphicFramePr>
                <a:graphicFrameLocks noChangeAspect="1"/>
              </p:cNvGraphicFramePr>
              <p:nvPr>
                <p:extLst>
                  <p:ext uri="{D42A27DB-BD31-4B8C-83A1-F6EECF244321}">
                    <p14:modId xmlns:p14="http://schemas.microsoft.com/office/powerpoint/2010/main" val="45636916"/>
                  </p:ext>
                </p:extLst>
              </p:nvPr>
            </p:nvGraphicFramePr>
            <p:xfrm>
              <a:off x="7464446" y="1833673"/>
              <a:ext cx="3360449" cy="3069998"/>
            </p:xfrm>
            <a:graphic>
              <a:graphicData uri="http://schemas.microsoft.com/office/drawing/2017/model3d">
                <am3d:model3d r:embed="rId9">
                  <am3d:spPr>
                    <a:xfrm>
                      <a:off x="0" y="0"/>
                      <a:ext cx="3360449" cy="3069998"/>
                    </a:xfrm>
                    <a:prstGeom prst="rect">
                      <a:avLst/>
                    </a:prstGeom>
                  </am3d:spPr>
                  <am3d:camera>
                    <am3d:pos x="0" y="0" z="68697690"/>
                    <am3d:up dx="0" dy="36000000" dz="0"/>
                    <am3d:lookAt x="0" y="0" z="0"/>
                    <am3d:perspective fov="2700000"/>
                  </am3d:camera>
                  <am3d:trans>
                    <am3d:meterPerModelUnit n="2916584" d="1000000"/>
                    <am3d:preTrans dx="0" dy="-13212141" dz="-887599"/>
                    <am3d:scale>
                      <am3d:sx n="1000000" d="1000000"/>
                      <am3d:sy n="1000000" d="1000000"/>
                      <am3d:sz n="1000000" d="1000000"/>
                    </am3d:scale>
                    <am3d:rot ax="457854" ay="-1573245" az="-203265"/>
                    <am3d:postTrans dx="0" dy="0" dz="0"/>
                  </am3d:trans>
                  <am3d:raster rName="Office3DRenderer" rVer="16.0.8326">
                    <am3d:blip r:embed="rId10"/>
                  </am3d:raster>
                  <am3d:objViewport viewportSz="41152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5" name="3D Model 14" descr="15 in. Surface Book 2">
                <a:extLst>
                  <a:ext uri="{FF2B5EF4-FFF2-40B4-BE49-F238E27FC236}">
                    <a16:creationId xmlns:a16="http://schemas.microsoft.com/office/drawing/2014/main" id="{BFA68EF3-CACF-4516-B34E-DF599B7C3252}"/>
                  </a:ext>
                </a:extLst>
              </p:cNvPr>
              <p:cNvPicPr>
                <a:picLocks noGrp="1" noRot="1" noChangeAspect="1" noMove="1" noResize="1" noEditPoints="1" noAdjustHandles="1" noChangeArrowheads="1" noChangeShapeType="1" noCrop="1"/>
              </p:cNvPicPr>
              <p:nvPr/>
            </p:nvPicPr>
            <p:blipFill>
              <a:blip r:embed="rId11"/>
              <a:stretch>
                <a:fillRect/>
              </a:stretch>
            </p:blipFill>
            <p:spPr>
              <a:xfrm>
                <a:off x="7464446" y="1833673"/>
                <a:ext cx="3360449" cy="3069998"/>
              </a:xfrm>
              <a:prstGeom prst="rect">
                <a:avLst/>
              </a:prstGeom>
            </p:spPr>
          </p:pic>
        </mc:Fallback>
      </mc:AlternateContent>
      <p:sp>
        <p:nvSpPr>
          <p:cNvPr id="25" name="TextBox 24">
            <a:extLst>
              <a:ext uri="{FF2B5EF4-FFF2-40B4-BE49-F238E27FC236}">
                <a16:creationId xmlns:a16="http://schemas.microsoft.com/office/drawing/2014/main" id="{5B5F71BC-906B-4BE5-A915-B806495A9F95}"/>
              </a:ext>
            </a:extLst>
          </p:cNvPr>
          <p:cNvSpPr txBox="1"/>
          <p:nvPr/>
        </p:nvSpPr>
        <p:spPr>
          <a:xfrm>
            <a:off x="9106874" y="2623878"/>
            <a:ext cx="1501941" cy="369332"/>
          </a:xfrm>
          <a:prstGeom prst="rect">
            <a:avLst/>
          </a:prstGeom>
          <a:noFill/>
          <a:scene3d>
            <a:camera prst="perspectiveRight"/>
            <a:lightRig rig="threePt" dir="t"/>
          </a:scene3d>
        </p:spPr>
        <p:txBody>
          <a:bodyPr wrap="square" rtlCol="0">
            <a:spAutoFit/>
          </a:bodyPr>
          <a:lstStyle/>
          <a:p>
            <a:pPr algn="ctr"/>
            <a:r>
              <a:rPr lang="fr-FR" dirty="0">
                <a:solidFill>
                  <a:schemeClr val="bg1"/>
                </a:solidFill>
                <a:latin typeface="Cambria" panose="02040503050406030204" pitchFamily="18" charset="0"/>
                <a:ea typeface="Cambria" panose="02040503050406030204" pitchFamily="18" charset="0"/>
              </a:rPr>
              <a:t>TP : 2 x 2h</a:t>
            </a:r>
          </a:p>
        </p:txBody>
      </p:sp>
      <p:sp>
        <p:nvSpPr>
          <p:cNvPr id="26" name="TextBox 25">
            <a:extLst>
              <a:ext uri="{FF2B5EF4-FFF2-40B4-BE49-F238E27FC236}">
                <a16:creationId xmlns:a16="http://schemas.microsoft.com/office/drawing/2014/main" id="{C094ED1C-F04B-4B35-8952-565EDE4E0CBE}"/>
              </a:ext>
            </a:extLst>
          </p:cNvPr>
          <p:cNvSpPr txBox="1"/>
          <p:nvPr/>
        </p:nvSpPr>
        <p:spPr>
          <a:xfrm>
            <a:off x="4672508" y="5319901"/>
            <a:ext cx="4844353" cy="646331"/>
          </a:xfrm>
          <a:prstGeom prst="rect">
            <a:avLst/>
          </a:prstGeom>
          <a:noFill/>
          <a:scene3d>
            <a:camera prst="perspectiveRight"/>
            <a:lightRig rig="threePt" dir="t"/>
          </a:scene3d>
        </p:spPr>
        <p:txBody>
          <a:bodyPr wrap="square" rtlCol="0">
            <a:spAutoFit/>
          </a:bodyPr>
          <a:lstStyle/>
          <a:p>
            <a:r>
              <a:rPr lang="fr-FR" dirty="0">
                <a:latin typeface="Cambria" panose="02040503050406030204" pitchFamily="18" charset="0"/>
                <a:ea typeface="Cambria" panose="02040503050406030204" pitchFamily="18" charset="0"/>
              </a:rPr>
              <a:t>Notation : 1 Partiel de 2H (format à définir) </a:t>
            </a:r>
          </a:p>
          <a:p>
            <a:r>
              <a:rPr lang="fr-FR" dirty="0">
                <a:latin typeface="Cambria" panose="02040503050406030204" pitchFamily="18" charset="0"/>
                <a:ea typeface="Cambria" panose="02040503050406030204" pitchFamily="18" charset="0"/>
              </a:rPr>
              <a:t>1 x 4h de BE noté</a:t>
            </a:r>
          </a:p>
        </p:txBody>
      </p:sp>
      <p:sp>
        <p:nvSpPr>
          <p:cNvPr id="33" name="Oval 32">
            <a:extLst>
              <a:ext uri="{FF2B5EF4-FFF2-40B4-BE49-F238E27FC236}">
                <a16:creationId xmlns:a16="http://schemas.microsoft.com/office/drawing/2014/main" id="{EEE94991-5D5B-4848-A939-803DC6363129}"/>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32DCDD1D-C9A0-4BB1-829A-DA1BF12E1BC4}"/>
              </a:ext>
            </a:extLst>
          </p:cNvPr>
          <p:cNvSpPr/>
          <p:nvPr/>
        </p:nvSpPr>
        <p:spPr>
          <a:xfrm>
            <a:off x="783679" y="308697"/>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1788E621-5040-4AEC-B470-02435016758C}"/>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14" action="ppaction://hlinksldjump"/>
            <a:extLst>
              <a:ext uri="{FF2B5EF4-FFF2-40B4-BE49-F238E27FC236}">
                <a16:creationId xmlns:a16="http://schemas.microsoft.com/office/drawing/2014/main" id="{571756AF-2F10-466E-A78B-BF80DF61ECD4}"/>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15" action="ppaction://hlinksldjump"/>
            <a:extLst>
              <a:ext uri="{FF2B5EF4-FFF2-40B4-BE49-F238E27FC236}">
                <a16:creationId xmlns:a16="http://schemas.microsoft.com/office/drawing/2014/main" id="{74C3612F-F931-493D-9898-FDDEE3B1B3E2}"/>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16" action="ppaction://hlinksldjump"/>
            <a:extLst>
              <a:ext uri="{FF2B5EF4-FFF2-40B4-BE49-F238E27FC236}">
                <a16:creationId xmlns:a16="http://schemas.microsoft.com/office/drawing/2014/main" id="{29642C74-E5BA-4103-B41D-3EE462C8FCDA}"/>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17" action="ppaction://hlinksldjump"/>
            <a:extLst>
              <a:ext uri="{FF2B5EF4-FFF2-40B4-BE49-F238E27FC236}">
                <a16:creationId xmlns:a16="http://schemas.microsoft.com/office/drawing/2014/main" id="{A580315D-CA78-45E7-B8C6-7880FC397AD8}"/>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8" action="ppaction://hlinksldjump"/>
            <a:extLst>
              <a:ext uri="{FF2B5EF4-FFF2-40B4-BE49-F238E27FC236}">
                <a16:creationId xmlns:a16="http://schemas.microsoft.com/office/drawing/2014/main" id="{331D67F1-9CA6-4F38-A86A-3566A834A23B}"/>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9" action="ppaction://hlinksldjump"/>
            <a:extLst>
              <a:ext uri="{FF2B5EF4-FFF2-40B4-BE49-F238E27FC236}">
                <a16:creationId xmlns:a16="http://schemas.microsoft.com/office/drawing/2014/main" id="{D7EF7651-E8D5-4E90-BD2F-9922263714BF}"/>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20" action="ppaction://hlinksldjump"/>
            <a:extLst>
              <a:ext uri="{FF2B5EF4-FFF2-40B4-BE49-F238E27FC236}">
                <a16:creationId xmlns:a16="http://schemas.microsoft.com/office/drawing/2014/main" id="{E216B23C-9F83-4F58-86FA-11F1156AB895}"/>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21" action="ppaction://hlinksldjump"/>
            <a:extLst>
              <a:ext uri="{FF2B5EF4-FFF2-40B4-BE49-F238E27FC236}">
                <a16:creationId xmlns:a16="http://schemas.microsoft.com/office/drawing/2014/main" id="{7B2178F7-812D-456C-9491-7D5C5AB8888B}"/>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22" action="ppaction://hlinksldjump"/>
            <a:extLst>
              <a:ext uri="{FF2B5EF4-FFF2-40B4-BE49-F238E27FC236}">
                <a16:creationId xmlns:a16="http://schemas.microsoft.com/office/drawing/2014/main" id="{1AEFCD6C-AC23-424A-A60B-AFC687F743C7}"/>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23" action="ppaction://hlinksldjump"/>
            <a:extLst>
              <a:ext uri="{FF2B5EF4-FFF2-40B4-BE49-F238E27FC236}">
                <a16:creationId xmlns:a16="http://schemas.microsoft.com/office/drawing/2014/main" id="{6925E772-2761-445E-AF5B-FF13F10F03DC}"/>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24" action="ppaction://hlinksldjump"/>
            <a:extLst>
              <a:ext uri="{FF2B5EF4-FFF2-40B4-BE49-F238E27FC236}">
                <a16:creationId xmlns:a16="http://schemas.microsoft.com/office/drawing/2014/main" id="{98E07728-585A-4FCB-BF40-E186D0F8120D}"/>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5" action="ppaction://hlinksldjump"/>
            <a:extLst>
              <a:ext uri="{FF2B5EF4-FFF2-40B4-BE49-F238E27FC236}">
                <a16:creationId xmlns:a16="http://schemas.microsoft.com/office/drawing/2014/main" id="{A7E433F7-8513-4EBA-A058-0D207AB3522E}"/>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6" action="ppaction://hlinksldjump"/>
            <a:extLst>
              <a:ext uri="{FF2B5EF4-FFF2-40B4-BE49-F238E27FC236}">
                <a16:creationId xmlns:a16="http://schemas.microsoft.com/office/drawing/2014/main" id="{9E62601C-60ED-47AC-A5EC-E686D4877B4A}"/>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7" action="ppaction://hlinksldjump"/>
            <a:extLst>
              <a:ext uri="{FF2B5EF4-FFF2-40B4-BE49-F238E27FC236}">
                <a16:creationId xmlns:a16="http://schemas.microsoft.com/office/drawing/2014/main" id="{DA88BB44-7A7E-4F49-8CD7-10451F79C7D7}"/>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8" action="ppaction://hlinksldjump"/>
            <a:extLst>
              <a:ext uri="{FF2B5EF4-FFF2-40B4-BE49-F238E27FC236}">
                <a16:creationId xmlns:a16="http://schemas.microsoft.com/office/drawing/2014/main" id="{5B4E9D77-E697-4C2F-B08E-B1C3B882A0EC}"/>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9" action="ppaction://hlinksldjump"/>
            <a:extLst>
              <a:ext uri="{FF2B5EF4-FFF2-40B4-BE49-F238E27FC236}">
                <a16:creationId xmlns:a16="http://schemas.microsoft.com/office/drawing/2014/main" id="{D9EBC954-9556-4997-AF27-F47403C63D52}"/>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30" action="ppaction://hlinksldjump"/>
            <a:extLst>
              <a:ext uri="{FF2B5EF4-FFF2-40B4-BE49-F238E27FC236}">
                <a16:creationId xmlns:a16="http://schemas.microsoft.com/office/drawing/2014/main" id="{E409B519-D780-46E0-B7DD-C52F9CED6757}"/>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31" action="ppaction://hlinksldjump"/>
            <a:extLst>
              <a:ext uri="{FF2B5EF4-FFF2-40B4-BE49-F238E27FC236}">
                <a16:creationId xmlns:a16="http://schemas.microsoft.com/office/drawing/2014/main" id="{710D124A-ECD4-4838-BCC2-A5B129CCF847}"/>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32" action="ppaction://hlinksldjump"/>
            <a:extLst>
              <a:ext uri="{FF2B5EF4-FFF2-40B4-BE49-F238E27FC236}">
                <a16:creationId xmlns:a16="http://schemas.microsoft.com/office/drawing/2014/main" id="{380B613A-8CC9-4743-8681-715AD7AACBBD}"/>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33" action="ppaction://hlinksldjump"/>
            <a:extLst>
              <a:ext uri="{FF2B5EF4-FFF2-40B4-BE49-F238E27FC236}">
                <a16:creationId xmlns:a16="http://schemas.microsoft.com/office/drawing/2014/main" id="{53F55EA9-5E67-4BC2-95A4-3C53D76B252A}"/>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34" action="ppaction://hlinksldjump"/>
            <a:extLst>
              <a:ext uri="{FF2B5EF4-FFF2-40B4-BE49-F238E27FC236}">
                <a16:creationId xmlns:a16="http://schemas.microsoft.com/office/drawing/2014/main" id="{AB7E0230-C87A-43A9-9658-96CB62EF954C}"/>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5" action="ppaction://hlinksldjump"/>
            <a:extLst>
              <a:ext uri="{FF2B5EF4-FFF2-40B4-BE49-F238E27FC236}">
                <a16:creationId xmlns:a16="http://schemas.microsoft.com/office/drawing/2014/main" id="{D111DD2E-F691-4BD4-8F59-59455636D696}"/>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6" action="ppaction://hlinksldjump"/>
            <a:extLst>
              <a:ext uri="{FF2B5EF4-FFF2-40B4-BE49-F238E27FC236}">
                <a16:creationId xmlns:a16="http://schemas.microsoft.com/office/drawing/2014/main" id="{82D6DBFF-A5E0-49DA-AC32-6BC6D064D444}"/>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7" action="ppaction://hlinksldjump"/>
            <a:extLst>
              <a:ext uri="{FF2B5EF4-FFF2-40B4-BE49-F238E27FC236}">
                <a16:creationId xmlns:a16="http://schemas.microsoft.com/office/drawing/2014/main" id="{8835C096-F8CC-4D8E-8D14-FA3A9FC04760}"/>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8" action="ppaction://hlinksldjump"/>
            <a:extLst>
              <a:ext uri="{FF2B5EF4-FFF2-40B4-BE49-F238E27FC236}">
                <a16:creationId xmlns:a16="http://schemas.microsoft.com/office/drawing/2014/main" id="{89FE3203-5845-40E3-B0F9-F64BEA178352}"/>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9" action="ppaction://hlinksldjump"/>
            <a:extLst>
              <a:ext uri="{FF2B5EF4-FFF2-40B4-BE49-F238E27FC236}">
                <a16:creationId xmlns:a16="http://schemas.microsoft.com/office/drawing/2014/main" id="{8827498B-C4A3-42AD-8F82-FC5840EDE085}"/>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40" action="ppaction://hlinksldjump"/>
            <a:extLst>
              <a:ext uri="{FF2B5EF4-FFF2-40B4-BE49-F238E27FC236}">
                <a16:creationId xmlns:a16="http://schemas.microsoft.com/office/drawing/2014/main" id="{79CEA392-5E04-4C65-AA71-F9757EAF9541}"/>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41" action="ppaction://hlinksldjump"/>
            <a:extLst>
              <a:ext uri="{FF2B5EF4-FFF2-40B4-BE49-F238E27FC236}">
                <a16:creationId xmlns:a16="http://schemas.microsoft.com/office/drawing/2014/main" id="{621CD6EF-99A3-417F-9030-F5233440A8A8}"/>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42" action="ppaction://hlinksldjump"/>
            <a:extLst>
              <a:ext uri="{FF2B5EF4-FFF2-40B4-BE49-F238E27FC236}">
                <a16:creationId xmlns:a16="http://schemas.microsoft.com/office/drawing/2014/main" id="{AF7BCBCE-D3F1-4D8B-8497-5E1F40D758C5}"/>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43" action="ppaction://hlinksldjump"/>
            <a:extLst>
              <a:ext uri="{FF2B5EF4-FFF2-40B4-BE49-F238E27FC236}">
                <a16:creationId xmlns:a16="http://schemas.microsoft.com/office/drawing/2014/main" id="{B6296DA0-85F7-4405-98DC-E00DDADDC70C}"/>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44" action="ppaction://hlinksldjump"/>
            <a:extLst>
              <a:ext uri="{FF2B5EF4-FFF2-40B4-BE49-F238E27FC236}">
                <a16:creationId xmlns:a16="http://schemas.microsoft.com/office/drawing/2014/main" id="{A6BCA490-5A5F-4ADE-AF24-F3BC5106FB6A}"/>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Oval 60">
            <a:hlinkClick r:id="rId45" action="ppaction://hlinksldjump"/>
            <a:extLst>
              <a:ext uri="{FF2B5EF4-FFF2-40B4-BE49-F238E27FC236}">
                <a16:creationId xmlns:a16="http://schemas.microsoft.com/office/drawing/2014/main" id="{D10ED0E7-8EB2-44BD-A343-1D8AEBEE3036}"/>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338964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30</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MLD</a:t>
            </a:r>
          </a:p>
          <a:p>
            <a:r>
              <a:rPr lang="fr-FR" b="1" dirty="0">
                <a:solidFill>
                  <a:schemeClr val="bg1"/>
                </a:solidFill>
                <a:latin typeface="Cambria" panose="02040503050406030204" pitchFamily="18" charset="0"/>
                <a:ea typeface="Cambria" panose="02040503050406030204" pitchFamily="18" charset="0"/>
              </a:rPr>
              <a:t>Passage du MCD au MLD - 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A370132D-1711-4BF7-8888-3D3485432250}"/>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31654204-0C53-43BC-A3B9-E6005B15A1DA}"/>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A2BC52B1-5F5D-4BD3-AEEE-D44CAB4973B9}"/>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458BD0A8-0408-4187-939C-02FE6E0E3B91}"/>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1112162A-C416-4017-BB73-0FFA181FD8FB}"/>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2A77CEFA-7FEE-41F4-B2E1-41515B55EE91}"/>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D78EFCFC-4535-46EB-B7D0-85D8E2C35046}"/>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172A29D6-6284-4F43-A8CC-5A19ECAC284E}"/>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74C1F427-31B0-42CA-93B4-32F317314641}"/>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D6B660D3-63AA-42AD-8E74-33D3489A139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B9EE131A-871D-4FD7-B579-4EA569B712A8}"/>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7194FAC6-5531-4FEF-B84B-7265635CA0CB}"/>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D4135E06-7C09-4DDD-8739-9DEA94747B7E}"/>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BF3E8DEB-2261-46C2-B6A6-F95F6BE595A8}"/>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AD497D1F-3B13-43CB-8BA1-3B399DFD75E8}"/>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3B280298-E2DF-4756-AB04-D7F5A8E12B28}"/>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42982A03-E29D-48D7-AF8F-BDB872D6DD2B}"/>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C0A6EBD8-4397-419C-B2CC-AD4B9E18D015}"/>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DACA288B-1921-4EF6-8E0F-CF8056C8831D}"/>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1E784496-E399-42C3-92C3-47AF0AD5507E}"/>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3736A5CE-5770-4754-AB2A-AA26C4C28EB5}"/>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4297A4F0-C3DC-4870-B5F6-3227B6C08B9A}"/>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C943935F-33A4-4FF6-A9FA-34B62627E177}"/>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5B8B3213-ABC2-4FD4-B5E4-C342019C678D}"/>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EB8CFC6A-8693-4374-BCE0-CC40F233ADC2}"/>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B5ED29F6-0D98-40C4-B8EF-12C9178938D1}"/>
              </a:ext>
            </a:extLst>
          </p:cNvPr>
          <p:cNvSpPr/>
          <p:nvPr/>
        </p:nvSpPr>
        <p:spPr>
          <a:xfrm>
            <a:off x="9881603" y="305771"/>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D14256CF-7137-4415-A2C1-0C90473BBCCB}"/>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CEA7A048-26A5-4DE0-92A7-A1C84E13E1B6}"/>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56B49CCA-4333-454D-ABCC-597730498B52}"/>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82BBD9F2-D109-4DE1-8AAB-859734093556}"/>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F8692F4C-E2BB-4A47-BA24-B925213BE873}"/>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C103905A-50AF-45DB-95C5-1999C16D1B6B}"/>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67F1D8CC-CFFD-4EDB-BFEC-436E9C1A5FC7}"/>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4F9B7B78-6B45-4CDC-BDA8-4D050B9D173D}"/>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A248F387-E9FD-499F-A228-67AC13A0A282}"/>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B827E9E3-BC7B-48F6-AD42-894FFF3CC217}"/>
              </a:ext>
            </a:extLst>
          </p:cNvPr>
          <p:cNvPicPr>
            <a:picLocks noChangeAspect="1"/>
          </p:cNvPicPr>
          <p:nvPr/>
        </p:nvPicPr>
        <p:blipFill>
          <a:blip r:embed="rId37"/>
          <a:stretch>
            <a:fillRect/>
          </a:stretch>
        </p:blipFill>
        <p:spPr>
          <a:xfrm>
            <a:off x="676019" y="2200103"/>
            <a:ext cx="2943636" cy="2457793"/>
          </a:xfrm>
          <a:prstGeom prst="rect">
            <a:avLst/>
          </a:prstGeom>
        </p:spPr>
      </p:pic>
      <p:sp>
        <p:nvSpPr>
          <p:cNvPr id="59" name="Arrow: Right 58">
            <a:extLst>
              <a:ext uri="{FF2B5EF4-FFF2-40B4-BE49-F238E27FC236}">
                <a16:creationId xmlns:a16="http://schemas.microsoft.com/office/drawing/2014/main" id="{A8C31B8A-B971-46C5-A4F4-0DFA8571A294}"/>
              </a:ext>
            </a:extLst>
          </p:cNvPr>
          <p:cNvSpPr/>
          <p:nvPr/>
        </p:nvSpPr>
        <p:spPr>
          <a:xfrm>
            <a:off x="4034253" y="3246436"/>
            <a:ext cx="1288228" cy="365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ACBE1672-A591-4DF4-8D98-2EA97875B823}"/>
              </a:ext>
            </a:extLst>
          </p:cNvPr>
          <p:cNvPicPr>
            <a:picLocks noChangeAspect="1"/>
          </p:cNvPicPr>
          <p:nvPr/>
        </p:nvPicPr>
        <p:blipFill>
          <a:blip r:embed="rId38"/>
          <a:stretch>
            <a:fillRect/>
          </a:stretch>
        </p:blipFill>
        <p:spPr>
          <a:xfrm>
            <a:off x="5509976" y="2625344"/>
            <a:ext cx="6544588" cy="1552792"/>
          </a:xfrm>
          <a:prstGeom prst="rect">
            <a:avLst/>
          </a:prstGeom>
        </p:spPr>
      </p:pic>
    </p:spTree>
    <p:extLst>
      <p:ext uri="{BB962C8B-B14F-4D97-AF65-F5344CB8AC3E}">
        <p14:creationId xmlns:p14="http://schemas.microsoft.com/office/powerpoint/2010/main" val="42501089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7A1BA0-9897-409B-A240-CF216C05705A}"/>
              </a:ext>
            </a:extLst>
          </p:cNvPr>
          <p:cNvPicPr>
            <a:picLocks noChangeAspect="1"/>
          </p:cNvPicPr>
          <p:nvPr/>
        </p:nvPicPr>
        <p:blipFill>
          <a:blip r:embed="rId2"/>
          <a:stretch>
            <a:fillRect/>
          </a:stretch>
        </p:blipFill>
        <p:spPr>
          <a:xfrm>
            <a:off x="7052239" y="1604211"/>
            <a:ext cx="5014014" cy="3083199"/>
          </a:xfrm>
          <a:prstGeom prst="rect">
            <a:avLst/>
          </a:prstGeom>
        </p:spPr>
      </p:pic>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31</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1016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err="1">
                <a:solidFill>
                  <a:schemeClr val="bg1"/>
                </a:solidFill>
                <a:latin typeface="Cambria" panose="02040503050406030204" pitchFamily="18" charset="0"/>
                <a:ea typeface="Cambria" panose="02040503050406030204" pitchFamily="18" charset="0"/>
              </a:rPr>
              <a:t>Structured</a:t>
            </a:r>
            <a:r>
              <a:rPr lang="fr-FR" b="1" dirty="0">
                <a:solidFill>
                  <a:schemeClr val="bg1"/>
                </a:solidFill>
                <a:latin typeface="Cambria" panose="02040503050406030204" pitchFamily="18" charset="0"/>
                <a:ea typeface="Cambria" panose="02040503050406030204" pitchFamily="18" charset="0"/>
              </a:rPr>
              <a:t> </a:t>
            </a:r>
            <a:r>
              <a:rPr lang="fr-FR" b="1" dirty="0" err="1">
                <a:solidFill>
                  <a:schemeClr val="bg1"/>
                </a:solidFill>
                <a:latin typeface="Cambria" panose="02040503050406030204" pitchFamily="18" charset="0"/>
                <a:ea typeface="Cambria" panose="02040503050406030204" pitchFamily="18" charset="0"/>
              </a:rPr>
              <a:t>Query</a:t>
            </a:r>
            <a:r>
              <a:rPr lang="fr-FR" b="1" dirty="0">
                <a:solidFill>
                  <a:schemeClr val="bg1"/>
                </a:solidFill>
                <a:latin typeface="Cambria" panose="02040503050406030204" pitchFamily="18" charset="0"/>
                <a:ea typeface="Cambria" panose="02040503050406030204" pitchFamily="18" charset="0"/>
              </a:rPr>
              <a:t> </a:t>
            </a:r>
            <a:r>
              <a:rPr lang="fr-FR" b="1" dirty="0" err="1">
                <a:solidFill>
                  <a:schemeClr val="bg1"/>
                </a:solidFill>
                <a:latin typeface="Cambria" panose="02040503050406030204" pitchFamily="18" charset="0"/>
                <a:ea typeface="Cambria" panose="02040503050406030204" pitchFamily="18" charset="0"/>
              </a:rPr>
              <a:t>Language</a:t>
            </a:r>
            <a:endParaRPr lang="fr-FR" sz="2000" b="1" dirty="0">
              <a:solidFill>
                <a:schemeClr val="bg1"/>
              </a:solidFill>
              <a:latin typeface="Cambria" panose="02040503050406030204" pitchFamily="18" charset="0"/>
              <a:ea typeface="Cambria" panose="02040503050406030204" pitchFamily="18" charset="0"/>
            </a:endParaRPr>
          </a:p>
        </p:txBody>
      </p:sp>
      <p:sp>
        <p:nvSpPr>
          <p:cNvPr id="2" name="TextBox 1">
            <a:extLst>
              <a:ext uri="{FF2B5EF4-FFF2-40B4-BE49-F238E27FC236}">
                <a16:creationId xmlns:a16="http://schemas.microsoft.com/office/drawing/2014/main" id="{E3468AAB-6F7F-486F-AE2C-AC35CF3D05F3}"/>
              </a:ext>
            </a:extLst>
          </p:cNvPr>
          <p:cNvSpPr txBox="1"/>
          <p:nvPr/>
        </p:nvSpPr>
        <p:spPr>
          <a:xfrm>
            <a:off x="320842" y="1604211"/>
            <a:ext cx="3523998" cy="866273"/>
          </a:xfrm>
          <a:prstGeom prst="rect">
            <a:avLst/>
          </a:prstGeom>
          <a:noFill/>
        </p:spPr>
        <p:txBody>
          <a:bodyPr wrap="square" rtlCol="0">
            <a:spAutoFit/>
          </a:bodyPr>
          <a:lstStyle/>
          <a:p>
            <a:endParaRPr lang="fr-FR" dirty="0"/>
          </a:p>
        </p:txBody>
      </p:sp>
      <p:sp>
        <p:nvSpPr>
          <p:cNvPr id="24" name="TextBox 23">
            <a:extLst>
              <a:ext uri="{FF2B5EF4-FFF2-40B4-BE49-F238E27FC236}">
                <a16:creationId xmlns:a16="http://schemas.microsoft.com/office/drawing/2014/main" id="{D7DE39B3-5078-4BC6-911D-808C5E4AC31E}"/>
              </a:ext>
            </a:extLst>
          </p:cNvPr>
          <p:cNvSpPr txBox="1"/>
          <p:nvPr/>
        </p:nvSpPr>
        <p:spPr>
          <a:xfrm>
            <a:off x="176235" y="1604211"/>
            <a:ext cx="10901340" cy="4770537"/>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Langage standard des SGDB-R, créée en 1974, normalisé en 1986</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Fonctionnalités :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Définir les données : Langage de Définition des Données</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Manipuler les données : Langage de Manipulation des données</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Protéger les données : Langage de contrôle des données</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C’est un langage de haut niveau (verbeux) et déclaratif : </a:t>
            </a:r>
          </a:p>
          <a:p>
            <a:pPr algn="just"/>
            <a:r>
              <a:rPr lang="fr-FR" sz="1600" dirty="0">
                <a:latin typeface="Cambria" panose="02040503050406030204" pitchFamily="18" charset="0"/>
                <a:ea typeface="Cambria" panose="02040503050406030204" pitchFamily="18" charset="0"/>
              </a:rPr>
              <a:t>On décrit le « quoi » et pas le « Comment »</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Différents dialectes en fonction des SGDB-R : </a:t>
            </a:r>
            <a:r>
              <a:rPr lang="fr-FR" sz="1600" dirty="0" err="1">
                <a:latin typeface="Cambria" panose="02040503050406030204" pitchFamily="18" charset="0"/>
                <a:ea typeface="Cambria" panose="02040503050406030204" pitchFamily="18" charset="0"/>
              </a:rPr>
              <a:t>sqlite</a:t>
            </a:r>
            <a:r>
              <a:rPr lang="fr-FR" sz="1600" dirty="0">
                <a:latin typeface="Cambria" panose="02040503050406030204" pitchFamily="18" charset="0"/>
                <a:ea typeface="Cambria" panose="02040503050406030204" pitchFamily="18" charset="0"/>
              </a:rPr>
              <a:t>, </a:t>
            </a:r>
            <a:r>
              <a:rPr lang="fr-FR" sz="1600" dirty="0" err="1">
                <a:latin typeface="Cambria" panose="02040503050406030204" pitchFamily="18" charset="0"/>
                <a:ea typeface="Cambria" panose="02040503050406030204" pitchFamily="18" charset="0"/>
              </a:rPr>
              <a:t>postgre</a:t>
            </a:r>
            <a:r>
              <a:rPr lang="fr-FR" sz="1600" dirty="0">
                <a:latin typeface="Cambria" panose="02040503050406030204" pitchFamily="18" charset="0"/>
                <a:ea typeface="Cambria" panose="02040503050406030204" pitchFamily="18" charset="0"/>
              </a:rPr>
              <a:t>, Microsoft SQL</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Simple et lisible, intuitif</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Requêtes simples mais également plus complexes pour créer, modifier, gérer efficacement la base de données</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En SQL on n’écrit pas des scripts / programme mais des </a:t>
            </a:r>
            <a:r>
              <a:rPr lang="fr-FR" sz="1600" b="1" dirty="0">
                <a:latin typeface="Cambria" panose="02040503050406030204" pitchFamily="18" charset="0"/>
                <a:ea typeface="Cambria" panose="02040503050406030204" pitchFamily="18" charset="0"/>
              </a:rPr>
              <a:t>requêtes !7</a:t>
            </a: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requête agit sur la base, son effet est permanent</a:t>
            </a: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Langage ni compilé, ni interprété </a:t>
            </a:r>
          </a:p>
        </p:txBody>
      </p:sp>
      <p:sp>
        <p:nvSpPr>
          <p:cNvPr id="25" name="Oval 24">
            <a:hlinkClick r:id="rId3" action="ppaction://hlinksldjump"/>
            <a:extLst>
              <a:ext uri="{FF2B5EF4-FFF2-40B4-BE49-F238E27FC236}">
                <a16:creationId xmlns:a16="http://schemas.microsoft.com/office/drawing/2014/main" id="{DA1860F8-6220-4C23-96FC-DF2E3E6599BD}"/>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E34C727E-787E-48DE-9935-4270F4ECCAE8}"/>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5" action="ppaction://hlinksldjump"/>
            <a:extLst>
              <a:ext uri="{FF2B5EF4-FFF2-40B4-BE49-F238E27FC236}">
                <a16:creationId xmlns:a16="http://schemas.microsoft.com/office/drawing/2014/main" id="{2D0152AD-F496-49A6-BC65-622E1F6DB600}"/>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6" action="ppaction://hlinksldjump"/>
            <a:extLst>
              <a:ext uri="{FF2B5EF4-FFF2-40B4-BE49-F238E27FC236}">
                <a16:creationId xmlns:a16="http://schemas.microsoft.com/office/drawing/2014/main" id="{B4557CBF-06AB-48CE-A8CF-515D8C8E6C33}"/>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05EE470D-8431-4D18-AA2C-4DB7A5BE1A82}"/>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D0F378AC-0BC5-4008-94A7-2CD9DE62BF4D}"/>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D33C113A-CE8E-455A-A31C-3D52A6B9CBA1}"/>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5B862317-E9A4-477C-A1A1-C374DEF75A1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DCFC7580-4612-41EF-A297-0C3B657AF0BA}"/>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253B4E5A-D4A0-4710-B623-B41D546CF700}"/>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2DCFC84B-E7E2-4F30-B9CF-98A76330641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102E1C2A-2AEA-4EDD-A0A2-431671091C65}"/>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E75FA0D3-A5B1-4EED-ABBE-2E440F9FD996}"/>
              </a:ext>
            </a:extLst>
          </p:cNvPr>
          <p:cNvSpPr/>
          <p:nvPr/>
        </p:nvSpPr>
        <p:spPr>
          <a:xfrm>
            <a:off x="10291995" y="313725"/>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2F80847E-F08F-48CB-9081-1BEA1E4C978C}"/>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78F01B0A-EB00-4B05-87E0-9ADA776FC462}"/>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C7D35F7A-B172-42F6-ABCC-84ED131FF44F}"/>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53583FFE-1D9C-4626-97C9-19C600D58B18}"/>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4D5DE387-8F5E-4EF9-905A-EE7831B0FFB8}"/>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6ECCE650-BDE6-4826-A531-C3C8E599ED1D}"/>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45185640-F273-4CB7-A0ED-C957C5C786E0}"/>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858CEC9A-DF27-4ECA-878A-B5E9C1C38D50}"/>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BA93B5CD-33D8-45BB-AB1F-A7A19C87E795}"/>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A76A8713-2FA8-4B6D-B0A2-715AC1670494}"/>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1C5EF6B4-7710-4259-8EF1-DFBDD4A14289}"/>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28053EE0-80CC-4C75-A534-986CD196CFAA}"/>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91ADD292-E193-4D9B-9194-40332ED564CE}"/>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843CC1B4-EB30-414C-A6D4-1D2948517F28}"/>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E78338CE-EA9A-435D-836F-2D225E12C2ED}"/>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291953ED-14C3-4A22-A78F-799AB5AC7C09}"/>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0BFBCB8B-DC51-4267-A757-F45C4405D46F}"/>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B04630BC-DFFE-43DD-B2F3-5FC1907E95C2}"/>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BA374CBF-4BF2-4B09-957B-E621BC8F398E}"/>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74F6A4E9-4252-4459-9359-7B554277E6A9}"/>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16A1AFFB-2025-498B-BC29-69CB2075926E}"/>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8990DF6B-5081-4D25-9D78-91188A10E652}"/>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908799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9F295F-50C4-4002-BF00-05CA6265CE47}"/>
              </a:ext>
            </a:extLst>
          </p:cNvPr>
          <p:cNvPicPr>
            <a:picLocks noChangeAspect="1"/>
          </p:cNvPicPr>
          <p:nvPr/>
        </p:nvPicPr>
        <p:blipFill>
          <a:blip r:embed="rId2"/>
          <a:stretch>
            <a:fillRect/>
          </a:stretch>
        </p:blipFill>
        <p:spPr>
          <a:xfrm>
            <a:off x="3266408" y="4005175"/>
            <a:ext cx="4377684" cy="2426544"/>
          </a:xfrm>
          <a:prstGeom prst="rect">
            <a:avLst/>
          </a:prstGeom>
        </p:spPr>
      </p:pic>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32</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14703"/>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984885"/>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a:solidFill>
                  <a:schemeClr val="bg1"/>
                </a:solidFill>
                <a:latin typeface="Cambria" panose="02040503050406030204" pitchFamily="18" charset="0"/>
                <a:ea typeface="Cambria" panose="02040503050406030204" pitchFamily="18" charset="0"/>
              </a:rPr>
              <a:t>Fonctions</a:t>
            </a:r>
          </a:p>
          <a:p>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3" action="ppaction://hlinksldjump"/>
            <a:extLst>
              <a:ext uri="{FF2B5EF4-FFF2-40B4-BE49-F238E27FC236}">
                <a16:creationId xmlns:a16="http://schemas.microsoft.com/office/drawing/2014/main" id="{80346F64-A014-441D-BE23-E187B2E72D16}"/>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4" action="ppaction://hlinksldjump"/>
            <a:extLst>
              <a:ext uri="{FF2B5EF4-FFF2-40B4-BE49-F238E27FC236}">
                <a16:creationId xmlns:a16="http://schemas.microsoft.com/office/drawing/2014/main" id="{6845295C-F8C1-4551-AB7E-5AEAAE16F30E}"/>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5" action="ppaction://hlinksldjump"/>
            <a:extLst>
              <a:ext uri="{FF2B5EF4-FFF2-40B4-BE49-F238E27FC236}">
                <a16:creationId xmlns:a16="http://schemas.microsoft.com/office/drawing/2014/main" id="{84F41574-C3E1-461B-9D8C-4346FBFA279D}"/>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extBox 26">
            <a:extLst>
              <a:ext uri="{FF2B5EF4-FFF2-40B4-BE49-F238E27FC236}">
                <a16:creationId xmlns:a16="http://schemas.microsoft.com/office/drawing/2014/main" id="{71A11B38-427D-4E2B-BEFC-2FC54C3E240E}"/>
              </a:ext>
            </a:extLst>
          </p:cNvPr>
          <p:cNvSpPr txBox="1"/>
          <p:nvPr/>
        </p:nvSpPr>
        <p:spPr>
          <a:xfrm>
            <a:off x="176235" y="1604211"/>
            <a:ext cx="10901340" cy="3785652"/>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latin typeface="Cambria" panose="02040503050406030204" pitchFamily="18" charset="0"/>
                <a:ea typeface="Cambria" panose="02040503050406030204" pitchFamily="18" charset="0"/>
              </a:rPr>
              <a:t>Langage de définition des données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Décrire l’organisation des données</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Créer / supprimer / modifier des tables, vues, index de la base</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b="1" dirty="0">
                <a:latin typeface="Cambria" panose="02040503050406030204" pitchFamily="18" charset="0"/>
                <a:ea typeface="Cambria" panose="02040503050406030204" pitchFamily="18" charset="0"/>
              </a:rPr>
              <a:t>Langage de Manipulation des données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Insérer des données dans une table</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Modifier tout ou partie des données d’une table</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Supprimer des données, avec ou sans condition</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b="1" dirty="0">
                <a:latin typeface="Cambria" panose="02040503050406030204" pitchFamily="18" charset="0"/>
                <a:ea typeface="Cambria" panose="02040503050406030204" pitchFamily="18" charset="0"/>
              </a:rPr>
              <a:t>Administration de la base :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Contrôler l’accès</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Optimiser</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Sauvegarder</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Exporter</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Importer</a:t>
            </a:r>
          </a:p>
        </p:txBody>
      </p:sp>
      <p:pic>
        <p:nvPicPr>
          <p:cNvPr id="2" name="Picture 1">
            <a:extLst>
              <a:ext uri="{FF2B5EF4-FFF2-40B4-BE49-F238E27FC236}">
                <a16:creationId xmlns:a16="http://schemas.microsoft.com/office/drawing/2014/main" id="{D2DC02E9-2517-40BC-A9E6-32F132DA991F}"/>
              </a:ext>
            </a:extLst>
          </p:cNvPr>
          <p:cNvPicPr>
            <a:picLocks noChangeAspect="1"/>
          </p:cNvPicPr>
          <p:nvPr/>
        </p:nvPicPr>
        <p:blipFill>
          <a:blip r:embed="rId6"/>
          <a:stretch>
            <a:fillRect/>
          </a:stretch>
        </p:blipFill>
        <p:spPr>
          <a:xfrm>
            <a:off x="6771999" y="1305041"/>
            <a:ext cx="5077768" cy="2946919"/>
          </a:xfrm>
          <a:prstGeom prst="rect">
            <a:avLst/>
          </a:prstGeom>
        </p:spPr>
      </p:pic>
      <p:sp>
        <p:nvSpPr>
          <p:cNvPr id="28" name="Oval 27">
            <a:hlinkClick r:id="rId7" action="ppaction://hlinksldjump"/>
            <a:extLst>
              <a:ext uri="{FF2B5EF4-FFF2-40B4-BE49-F238E27FC236}">
                <a16:creationId xmlns:a16="http://schemas.microsoft.com/office/drawing/2014/main" id="{E7428D69-549D-4C2D-B306-28D200704EFF}"/>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1B49E61F-9F5B-4EB6-B7E9-AE3960795BD1}"/>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E3BE50D6-AC63-4797-925C-5303E56D8BC5}"/>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1077C179-99CC-4841-8CC9-B94925475518}"/>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FDFDF317-D718-440A-911B-A814D5685A2E}"/>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4303B72E-F545-47E1-A42E-6697B1810A63}"/>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0215C65D-6105-46CA-85B6-3A068D684C97}"/>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CFE889A3-F4D0-4A2D-ACFB-056E4CB68EDD}"/>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ECD78605-A0DA-4966-B106-FFA4CCBA080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54D6E0D4-40E3-4BD0-9129-504FB5FAAF23}"/>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03B30B6D-30DC-4DE4-A786-5FF1759279CD}"/>
              </a:ext>
            </a:extLst>
          </p:cNvPr>
          <p:cNvSpPr/>
          <p:nvPr/>
        </p:nvSpPr>
        <p:spPr>
          <a:xfrm>
            <a:off x="10577731" y="313725"/>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6D890F11-F821-4130-B65C-E5083B6D9BDF}"/>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8C7EEA35-037F-4845-A1AD-CB57AF5F2832}"/>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67FB503D-41C0-44EA-8708-7085370E3CAA}"/>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48EDDCB5-636C-40F0-A38A-F8711F593A56}"/>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AC64EF0B-6861-4931-91E7-86B95DD74BD4}"/>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CFF7E7A0-C4E3-4BBE-B96C-D821CAE120F2}"/>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50E466FA-EFE4-41F9-87AA-CBF9A110E653}"/>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6680B8BB-27D7-4099-AEE8-61EA618EBA5F}"/>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742546AF-DF75-4E0D-86A0-30343E3F0F5D}"/>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1211E81E-6517-4D46-A9AF-1D307DA81050}"/>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61C3D6A7-97D7-4886-A632-5237EFBFF2FB}"/>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07201969-E84D-4AD7-819F-55228CDCE261}"/>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24F6F39C-DB5E-4A26-B8DB-3AFA99FB7DE7}"/>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DBAB8D34-82A0-494B-8E66-62CBB9DDCD01}"/>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D1989C8F-575B-4A90-B776-CD46A869A2B8}"/>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A1363C58-3C66-4EE3-80EF-642C0CF15F86}"/>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EBB43DE0-CA0F-4FAC-9BB8-0A4916A4525F}"/>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9067ED1E-85EF-430B-9D93-3D4FB93B2E5C}"/>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4E5DBDCA-140C-4E34-AAE0-78F22AD7B27B}"/>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BA2043FE-FA3D-453E-B4FE-CE32EB4AF2F9}"/>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8" action="ppaction://hlinksldjump"/>
            <a:extLst>
              <a:ext uri="{FF2B5EF4-FFF2-40B4-BE49-F238E27FC236}">
                <a16:creationId xmlns:a16="http://schemas.microsoft.com/office/drawing/2014/main" id="{E3488416-660E-4CF2-9257-75E08ABA524A}"/>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594837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33</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a:solidFill>
                  <a:schemeClr val="bg1"/>
                </a:solidFill>
                <a:latin typeface="Cambria" panose="02040503050406030204" pitchFamily="18" charset="0"/>
                <a:ea typeface="Cambria" panose="02040503050406030204" pitchFamily="18" charset="0"/>
              </a:rPr>
              <a:t>Syntaxe</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DCFA8D81-F5D4-4119-BC15-D5421044BA6E}"/>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1ECA0867-E161-4040-AD35-E2DF1114152C}"/>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270570F7-E174-4AE0-8017-3755A0745B48}"/>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7A556F86-2322-475A-AD1C-2BA837460A9C}"/>
              </a:ext>
            </a:extLst>
          </p:cNvPr>
          <p:cNvPicPr>
            <a:picLocks noChangeAspect="1"/>
          </p:cNvPicPr>
          <p:nvPr/>
        </p:nvPicPr>
        <p:blipFill>
          <a:blip r:embed="rId5"/>
          <a:stretch>
            <a:fillRect/>
          </a:stretch>
        </p:blipFill>
        <p:spPr>
          <a:xfrm>
            <a:off x="6073690" y="1431903"/>
            <a:ext cx="5954426" cy="4730796"/>
          </a:xfrm>
          <a:prstGeom prst="rect">
            <a:avLst/>
          </a:prstGeom>
        </p:spPr>
      </p:pic>
      <p:sp>
        <p:nvSpPr>
          <p:cNvPr id="27" name="TextBox 26">
            <a:extLst>
              <a:ext uri="{FF2B5EF4-FFF2-40B4-BE49-F238E27FC236}">
                <a16:creationId xmlns:a16="http://schemas.microsoft.com/office/drawing/2014/main" id="{005F8B4F-38E2-4D84-A310-D63B6BAF86F6}"/>
              </a:ext>
            </a:extLst>
          </p:cNvPr>
          <p:cNvSpPr txBox="1"/>
          <p:nvPr/>
        </p:nvSpPr>
        <p:spPr>
          <a:xfrm>
            <a:off x="176235" y="1604211"/>
            <a:ext cx="5897455" cy="3046988"/>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Une requête se termine toujours par un </a:t>
            </a:r>
            <a:r>
              <a:rPr lang="fr-FR" sz="1600" b="1" dirty="0">
                <a:latin typeface="Cambria" panose="02040503050406030204" pitchFamily="18" charset="0"/>
                <a:ea typeface="Cambria" panose="02040503050406030204" pitchFamily="18" charset="0"/>
              </a:rPr>
              <a:t>;</a:t>
            </a:r>
          </a:p>
          <a:p>
            <a:pPr marL="285750" indent="-285750" algn="just">
              <a:buFont typeface="Arial" panose="020B0604020202020204" pitchFamily="34" charset="0"/>
              <a:buChar char="•"/>
            </a:pPr>
            <a:endParaRPr lang="fr-FR" sz="1600" b="1"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Langage non sensible à la casse, mais certaines conventions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Mots clés en MAJUSCULE</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Eviter les noms de tables ou de colonne contenant des accents ou des espaces</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Les chaines de caractères sont entre simple </a:t>
            </a:r>
            <a:r>
              <a:rPr lang="fr-FR" sz="1600" dirty="0" err="1">
                <a:latin typeface="Cambria" panose="02040503050406030204" pitchFamily="18" charset="0"/>
                <a:ea typeface="Cambria" panose="02040503050406030204" pitchFamily="18" charset="0"/>
              </a:rPr>
              <a:t>quote</a:t>
            </a:r>
            <a:r>
              <a:rPr lang="fr-FR" sz="1600" dirty="0">
                <a:latin typeface="Cambria" panose="02040503050406030204" pitchFamily="18" charset="0"/>
                <a:ea typeface="Cambria" panose="02040503050406030204" pitchFamily="18" charset="0"/>
              </a:rPr>
              <a:t> </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Indentation non nécessaire, mais fortement recommandée pour la lisibilité !</a:t>
            </a:r>
          </a:p>
        </p:txBody>
      </p:sp>
      <p:sp>
        <p:nvSpPr>
          <p:cNvPr id="28" name="Oval 27">
            <a:hlinkClick r:id="rId6" action="ppaction://hlinksldjump"/>
            <a:extLst>
              <a:ext uri="{FF2B5EF4-FFF2-40B4-BE49-F238E27FC236}">
                <a16:creationId xmlns:a16="http://schemas.microsoft.com/office/drawing/2014/main" id="{66B37977-C5EF-4F5E-ADA7-397C0A98B402}"/>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7" action="ppaction://hlinksldjump"/>
            <a:extLst>
              <a:ext uri="{FF2B5EF4-FFF2-40B4-BE49-F238E27FC236}">
                <a16:creationId xmlns:a16="http://schemas.microsoft.com/office/drawing/2014/main" id="{BABA715D-684D-4AD3-9493-FA7034590967}"/>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8" action="ppaction://hlinksldjump"/>
            <a:extLst>
              <a:ext uri="{FF2B5EF4-FFF2-40B4-BE49-F238E27FC236}">
                <a16:creationId xmlns:a16="http://schemas.microsoft.com/office/drawing/2014/main" id="{26C6E117-FD16-479B-9017-C4EB9A7E5B40}"/>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C2488172-5762-4487-98A6-48C5C84F8332}"/>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E7A32189-7CA1-439C-A0E0-AE019728B78F}"/>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5D93B28C-EF03-4E6E-B315-0936A8794BE5}"/>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8B035E5B-90C0-42A4-8A44-9E1912B93E08}"/>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FBD3620C-DC32-4864-80D7-0303F29CAD9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08B07CB9-CC61-4229-8ED0-A0408D2D9C5E}"/>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D8704975-917D-4FE0-BD8F-542A6A2E4CF6}"/>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79B53985-6644-485A-A26E-47F5EA58156D}"/>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3F995FCB-D7DD-4838-A201-F0BD452D05F4}"/>
              </a:ext>
            </a:extLst>
          </p:cNvPr>
          <p:cNvSpPr/>
          <p:nvPr/>
        </p:nvSpPr>
        <p:spPr>
          <a:xfrm>
            <a:off x="10863467" y="313725"/>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B8168A11-D19E-4AEB-8CC0-95DBC7DE2D0D}"/>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F3D63269-E3D3-4716-B91F-63C7F6EB9FCC}"/>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EE11A4D8-42CB-45B6-9D6D-8309C43FE7BA}"/>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04C6437F-F79E-45B2-A627-EDC2647D76F6}"/>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E60E2611-C512-4589-BAFC-6391A9049E25}"/>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799722D2-48E4-4E7A-80CC-F3A75C090D46}"/>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8B1EA104-E5F3-452F-BD96-0823B39F25AD}"/>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B40EF2D4-8C93-4FCB-83C6-7B6A1730FE5A}"/>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B9A3D023-A12D-4EE1-B141-39C3891A2281}"/>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F03D7EE0-3203-4689-AA2C-4306E016FC02}"/>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CF68A12A-E3B7-4C70-954C-0BD62D4DB839}"/>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BA3D1B50-9FB2-4A51-9629-4A037029AC1F}"/>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3D367F62-39FB-48B9-8658-E5AA8F3E26C9}"/>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F8384A2D-DAD5-4A62-916D-E00A0F055199}"/>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5B82A605-2798-4988-8C31-1FA2885D624C}"/>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BA4883EE-9D16-4821-BE3F-9FB049EADEF6}"/>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D5D6A4A6-2EDA-4612-B496-63BE74AE7EDD}"/>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65A68EC6-A800-4ECD-B994-C67D437096A3}"/>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FA5ABE71-A12F-479E-B9A0-BA99D566AC98}"/>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58A51A88-013E-415E-B137-781BA7FA7961}"/>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040997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dirty="0"/>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34</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a:solidFill>
                  <a:schemeClr val="bg1"/>
                </a:solidFill>
                <a:latin typeface="Cambria" panose="02040503050406030204" pitchFamily="18" charset="0"/>
                <a:ea typeface="Cambria" panose="02040503050406030204" pitchFamily="18" charset="0"/>
              </a:rPr>
              <a:t>Types de données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D96FE031-9DC1-4A0A-8224-FC892A5B7A3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134CB423-D450-4F73-BC41-BD26202C7970}"/>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D03E0513-2F5A-45F7-988B-C2A4942010D5}"/>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extBox 26">
            <a:extLst>
              <a:ext uri="{FF2B5EF4-FFF2-40B4-BE49-F238E27FC236}">
                <a16:creationId xmlns:a16="http://schemas.microsoft.com/office/drawing/2014/main" id="{E970E046-0628-4285-BE18-8C23261B6914}"/>
              </a:ext>
            </a:extLst>
          </p:cNvPr>
          <p:cNvSpPr txBox="1"/>
          <p:nvPr/>
        </p:nvSpPr>
        <p:spPr>
          <a:xfrm>
            <a:off x="176235" y="1604211"/>
            <a:ext cx="10901340" cy="4524315"/>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latin typeface="Cambria" panose="02040503050406030204" pitchFamily="18" charset="0"/>
                <a:ea typeface="Cambria" panose="02040503050406030204" pitchFamily="18" charset="0"/>
              </a:rPr>
              <a:t>Pour chaque colonne on devra choisir un type de données adéquat</a:t>
            </a:r>
            <a:endParaRPr lang="fr-FR" sz="16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Contrainte d’intégrité : Si la données est numérique, on ne pourra saisir que des nombres !</a:t>
            </a:r>
          </a:p>
          <a:p>
            <a:pPr marL="742950" lvl="1"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Souvent dépendant du SGBD utilisé</a:t>
            </a:r>
          </a:p>
          <a:p>
            <a:pPr marL="742950" lvl="1"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Dans le cadre de ce module on se contentera des types suivants :</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NULL représente l’absence de valeur, c’est-à-dire que pour une ligne d’une table, il est possible que certaines colonnes n’aient pas de valeur. Pour certaines colonnes en revanche c’est obligatoire, on déclare alors la colonne comme NOT NULL</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C9815657-67E7-411B-BA62-B45B17213C61}"/>
              </a:ext>
            </a:extLst>
          </p:cNvPr>
          <p:cNvPicPr>
            <a:picLocks noChangeAspect="1"/>
          </p:cNvPicPr>
          <p:nvPr/>
        </p:nvPicPr>
        <p:blipFill>
          <a:blip r:embed="rId5"/>
          <a:stretch>
            <a:fillRect/>
          </a:stretch>
        </p:blipFill>
        <p:spPr>
          <a:xfrm>
            <a:off x="467255" y="2945724"/>
            <a:ext cx="5727537" cy="1703153"/>
          </a:xfrm>
          <a:prstGeom prst="rect">
            <a:avLst/>
          </a:prstGeom>
        </p:spPr>
      </p:pic>
      <p:pic>
        <p:nvPicPr>
          <p:cNvPr id="3" name="Picture 2">
            <a:extLst>
              <a:ext uri="{FF2B5EF4-FFF2-40B4-BE49-F238E27FC236}">
                <a16:creationId xmlns:a16="http://schemas.microsoft.com/office/drawing/2014/main" id="{82333F23-1D7C-4D03-9EDB-31F4357F0AF5}"/>
              </a:ext>
            </a:extLst>
          </p:cNvPr>
          <p:cNvPicPr>
            <a:picLocks noChangeAspect="1"/>
          </p:cNvPicPr>
          <p:nvPr/>
        </p:nvPicPr>
        <p:blipFill>
          <a:blip r:embed="rId6"/>
          <a:stretch>
            <a:fillRect/>
          </a:stretch>
        </p:blipFill>
        <p:spPr>
          <a:xfrm>
            <a:off x="1342587" y="5573685"/>
            <a:ext cx="3515216" cy="1400370"/>
          </a:xfrm>
          <a:prstGeom prst="rect">
            <a:avLst/>
          </a:prstGeom>
        </p:spPr>
      </p:pic>
      <p:sp>
        <p:nvSpPr>
          <p:cNvPr id="28" name="Oval 27">
            <a:hlinkClick r:id="rId7" action="ppaction://hlinksldjump"/>
            <a:extLst>
              <a:ext uri="{FF2B5EF4-FFF2-40B4-BE49-F238E27FC236}">
                <a16:creationId xmlns:a16="http://schemas.microsoft.com/office/drawing/2014/main" id="{DC0B3767-B242-4A5D-8036-DA1030580EFC}"/>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6F1F9861-59C9-40AD-A27E-D345195345D2}"/>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851B110B-9388-47D8-824B-98D848F82240}"/>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102AACB8-DD85-4181-ADB5-7636D0A10BD2}"/>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42A90080-AA21-4ED3-BD89-56AD001BC96F}"/>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44F8E3D5-0484-4EE9-B047-CE184FC626DA}"/>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73C6CBE1-22FF-4D00-9BC2-E6A77187B533}"/>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827AE413-C780-41A4-AA27-79A31941204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56AB7AEE-D323-4512-943D-2C1A97231A76}"/>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88FD9154-D5BE-4EDD-A358-77F96B54105C}"/>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4F7F0576-391F-47DF-8C5A-B3C20BA51229}"/>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DF30B26A-0F9F-4583-A0DC-59F593E58327}"/>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40357958-B56E-4A79-B2E9-7104DF3BD122}"/>
              </a:ext>
            </a:extLst>
          </p:cNvPr>
          <p:cNvSpPr/>
          <p:nvPr/>
        </p:nvSpPr>
        <p:spPr>
          <a:xfrm>
            <a:off x="11105965" y="308697"/>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B3623DB8-9AAB-48A4-9DDE-C29F3B7BFAA9}"/>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B3D018E0-436B-4163-B6F6-C881745A91C9}"/>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EA3D7E26-FD8D-4988-B7C0-E7D4A113A4E8}"/>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D4C1D3DC-151E-43D6-B34E-C627219A73C7}"/>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902834D1-A47A-4962-976B-04189BB8471D}"/>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5CE37335-8C10-4753-B34C-5BE79D110892}"/>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A3567061-C8E8-4D45-BAAC-B83273E90262}"/>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9A7D11AA-F8D3-4DF8-81F4-FF828137280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9B33D6B4-7C69-4631-B0EF-323563DED237}"/>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F532AC25-5C11-4317-B724-4C8F61D3C7B3}"/>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A9698C03-A2F0-4755-BD9A-99606CF4B2B3}"/>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BE23693A-8C8A-4F63-AB7F-310962496CB6}"/>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C9AE2315-3A90-49D0-9EB2-6A2D16C8B643}"/>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8B35CF55-EAE8-4691-8C60-96D25A9AB86F}"/>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CC011184-17AC-43C0-9C0E-30DB1B8AFC36}"/>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B143DD4D-21B8-4189-85ED-E0C4D3B81BF0}"/>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F491D362-B499-48FE-98A4-06A0024F3E8D}"/>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68B3F3EB-2F32-439F-B190-98A46ECAA6AF}"/>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8" action="ppaction://hlinksldjump"/>
            <a:extLst>
              <a:ext uri="{FF2B5EF4-FFF2-40B4-BE49-F238E27FC236}">
                <a16:creationId xmlns:a16="http://schemas.microsoft.com/office/drawing/2014/main" id="{83495EFB-307D-4D8F-9E6F-37734FCD94D0}"/>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88649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dirty="0"/>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35</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a:solidFill>
                  <a:schemeClr val="bg1"/>
                </a:solidFill>
                <a:latin typeface="Cambria" panose="02040503050406030204" pitchFamily="18" charset="0"/>
                <a:ea typeface="Cambria" panose="02040503050406030204" pitchFamily="18" charset="0"/>
              </a:rPr>
              <a:t>Opérateur et fonctions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D96FE031-9DC1-4A0A-8224-FC892A5B7A35}"/>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134CB423-D450-4F73-BC41-BD26202C7970}"/>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D03E0513-2F5A-45F7-988B-C2A4942010D5}"/>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aphicFrame>
        <p:nvGraphicFramePr>
          <p:cNvPr id="4" name="Table 3">
            <a:extLst>
              <a:ext uri="{FF2B5EF4-FFF2-40B4-BE49-F238E27FC236}">
                <a16:creationId xmlns:a16="http://schemas.microsoft.com/office/drawing/2014/main" id="{AB773194-AF78-455F-AB27-4244C9CB4A25}"/>
              </a:ext>
            </a:extLst>
          </p:cNvPr>
          <p:cNvGraphicFramePr>
            <a:graphicFrameLocks noGrp="1"/>
          </p:cNvGraphicFramePr>
          <p:nvPr>
            <p:extLst>
              <p:ext uri="{D42A27DB-BD31-4B8C-83A1-F6EECF244321}">
                <p14:modId xmlns:p14="http://schemas.microsoft.com/office/powerpoint/2010/main" val="1706482597"/>
              </p:ext>
            </p:extLst>
          </p:nvPr>
        </p:nvGraphicFramePr>
        <p:xfrm>
          <a:off x="945604" y="2131060"/>
          <a:ext cx="10621556" cy="3606800"/>
        </p:xfrm>
        <a:graphic>
          <a:graphicData uri="http://schemas.openxmlformats.org/drawingml/2006/table">
            <a:tbl>
              <a:tblPr firstRow="1" bandRow="1">
                <a:tableStyleId>{5C22544A-7EE6-4342-B048-85BDC9FD1C3A}</a:tableStyleId>
              </a:tblPr>
              <a:tblGrid>
                <a:gridCol w="5310778">
                  <a:extLst>
                    <a:ext uri="{9D8B030D-6E8A-4147-A177-3AD203B41FA5}">
                      <a16:colId xmlns:a16="http://schemas.microsoft.com/office/drawing/2014/main" val="4062152750"/>
                    </a:ext>
                  </a:extLst>
                </a:gridCol>
                <a:gridCol w="5310778">
                  <a:extLst>
                    <a:ext uri="{9D8B030D-6E8A-4147-A177-3AD203B41FA5}">
                      <a16:colId xmlns:a16="http://schemas.microsoft.com/office/drawing/2014/main" val="1896194906"/>
                    </a:ext>
                  </a:extLst>
                </a:gridCol>
              </a:tblGrid>
              <a:tr h="370840">
                <a:tc>
                  <a:txBody>
                    <a:bodyPr/>
                    <a:lstStyle/>
                    <a:p>
                      <a:pPr algn="ctr"/>
                      <a:r>
                        <a:rPr lang="fr-FR" dirty="0">
                          <a:latin typeface="Cambria" panose="02040503050406030204" pitchFamily="18" charset="0"/>
                          <a:ea typeface="Cambria" panose="02040503050406030204" pitchFamily="18" charset="0"/>
                        </a:rPr>
                        <a:t>Opérateur / Fonctions</a:t>
                      </a:r>
                    </a:p>
                  </a:txBody>
                  <a:tcPr/>
                </a:tc>
                <a:tc>
                  <a:txBody>
                    <a:bodyPr/>
                    <a:lstStyle/>
                    <a:p>
                      <a:pPr algn="ctr"/>
                      <a:r>
                        <a:rPr lang="fr-FR" dirty="0">
                          <a:latin typeface="Cambria" panose="02040503050406030204" pitchFamily="18" charset="0"/>
                          <a:ea typeface="Cambria" panose="02040503050406030204" pitchFamily="18" charset="0"/>
                        </a:rPr>
                        <a:t>Utilisation</a:t>
                      </a:r>
                    </a:p>
                  </a:txBody>
                  <a:tcPr/>
                </a:tc>
                <a:extLst>
                  <a:ext uri="{0D108BD9-81ED-4DB2-BD59-A6C34878D82A}">
                    <a16:rowId xmlns:a16="http://schemas.microsoft.com/office/drawing/2014/main" val="3088111424"/>
                  </a:ext>
                </a:extLst>
              </a:tr>
              <a:tr h="370840">
                <a:tc>
                  <a:txBody>
                    <a:bodyPr/>
                    <a:lstStyle/>
                    <a:p>
                      <a:pPr algn="ctr"/>
                      <a:r>
                        <a:rPr lang="fr-FR" dirty="0">
                          <a:latin typeface="Cambria" panose="02040503050406030204" pitchFamily="18" charset="0"/>
                          <a:ea typeface="Cambria" panose="02040503050406030204" pitchFamily="18" charset="0"/>
                        </a:rPr>
                        <a:t>+, -, *, /, %</a:t>
                      </a:r>
                    </a:p>
                  </a:txBody>
                  <a:tcPr/>
                </a:tc>
                <a:tc>
                  <a:txBody>
                    <a:bodyPr/>
                    <a:lstStyle/>
                    <a:p>
                      <a:pPr algn="ctr"/>
                      <a:r>
                        <a:rPr lang="fr-FR" dirty="0">
                          <a:latin typeface="Cambria" panose="02040503050406030204" pitchFamily="18" charset="0"/>
                          <a:ea typeface="Cambria" panose="02040503050406030204" pitchFamily="18" charset="0"/>
                        </a:rPr>
                        <a:t>Addition, soustraction, multiplication, division, modulo</a:t>
                      </a:r>
                    </a:p>
                  </a:txBody>
                  <a:tcPr/>
                </a:tc>
                <a:extLst>
                  <a:ext uri="{0D108BD9-81ED-4DB2-BD59-A6C34878D82A}">
                    <a16:rowId xmlns:a16="http://schemas.microsoft.com/office/drawing/2014/main" val="2431366432"/>
                  </a:ext>
                </a:extLst>
              </a:tr>
              <a:tr h="370840">
                <a:tc>
                  <a:txBody>
                    <a:bodyPr/>
                    <a:lstStyle/>
                    <a:p>
                      <a:pPr algn="ctr"/>
                      <a:r>
                        <a:rPr lang="fr-FR" dirty="0">
                          <a:latin typeface="Cambria" panose="02040503050406030204" pitchFamily="18" charset="0"/>
                          <a:ea typeface="Cambria" panose="02040503050406030204" pitchFamily="18" charset="0"/>
                        </a:rPr>
                        <a:t>=, &lt;&gt;, &lt;, &lt;=, &gt;, &gt;=</a:t>
                      </a:r>
                    </a:p>
                  </a:txBody>
                  <a:tcPr/>
                </a:tc>
                <a:tc>
                  <a:txBody>
                    <a:bodyPr/>
                    <a:lstStyle/>
                    <a:p>
                      <a:pPr algn="ctr"/>
                      <a:r>
                        <a:rPr lang="fr-FR" dirty="0">
                          <a:latin typeface="Cambria" panose="02040503050406030204" pitchFamily="18" charset="0"/>
                          <a:ea typeface="Cambria" panose="02040503050406030204" pitchFamily="18" charset="0"/>
                        </a:rPr>
                        <a:t>Egal, différent, inférieur, </a:t>
                      </a:r>
                      <a:r>
                        <a:rPr lang="fr-FR" dirty="0" err="1">
                          <a:latin typeface="Cambria" panose="02040503050406030204" pitchFamily="18" charset="0"/>
                          <a:ea typeface="Cambria" panose="02040503050406030204" pitchFamily="18" charset="0"/>
                        </a:rPr>
                        <a:t>ect</a:t>
                      </a:r>
                      <a:endParaRPr lang="fr-FR"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609903597"/>
                  </a:ext>
                </a:extLst>
              </a:tr>
              <a:tr h="370840">
                <a:tc>
                  <a:txBody>
                    <a:bodyPr/>
                    <a:lstStyle/>
                    <a:p>
                      <a:pPr algn="ctr"/>
                      <a:r>
                        <a:rPr lang="fr-FR" dirty="0">
                          <a:latin typeface="Cambria" panose="02040503050406030204" pitchFamily="18" charset="0"/>
                          <a:ea typeface="Cambria" panose="02040503050406030204" pitchFamily="18" charset="0"/>
                        </a:rPr>
                        <a:t>BETWEEN X and Y</a:t>
                      </a:r>
                    </a:p>
                  </a:txBody>
                  <a:tcPr/>
                </a:tc>
                <a:tc>
                  <a:txBody>
                    <a:bodyPr/>
                    <a:lstStyle/>
                    <a:p>
                      <a:pPr algn="ctr"/>
                      <a:r>
                        <a:rPr lang="fr-FR" dirty="0">
                          <a:latin typeface="Cambria" panose="02040503050406030204" pitchFamily="18" charset="0"/>
                          <a:ea typeface="Cambria" panose="02040503050406030204" pitchFamily="18" charset="0"/>
                        </a:rPr>
                        <a:t>Compris dans [X, Y]</a:t>
                      </a:r>
                    </a:p>
                  </a:txBody>
                  <a:tcPr/>
                </a:tc>
                <a:extLst>
                  <a:ext uri="{0D108BD9-81ED-4DB2-BD59-A6C34878D82A}">
                    <a16:rowId xmlns:a16="http://schemas.microsoft.com/office/drawing/2014/main" val="901000048"/>
                  </a:ext>
                </a:extLst>
              </a:tr>
              <a:tr h="370840">
                <a:tc>
                  <a:txBody>
                    <a:bodyPr/>
                    <a:lstStyle/>
                    <a:p>
                      <a:pPr algn="ctr"/>
                      <a:r>
                        <a:rPr lang="fr-FR" dirty="0">
                          <a:latin typeface="Cambria" panose="02040503050406030204" pitchFamily="18" charset="0"/>
                          <a:ea typeface="Cambria" panose="02040503050406030204" pitchFamily="18" charset="0"/>
                        </a:rPr>
                        <a:t>IN (a, b, c) NOT IN(…)</a:t>
                      </a:r>
                    </a:p>
                  </a:txBody>
                  <a:tcPr/>
                </a:tc>
                <a:tc>
                  <a:txBody>
                    <a:bodyPr/>
                    <a:lstStyle/>
                    <a:p>
                      <a:pPr algn="ctr"/>
                      <a:r>
                        <a:rPr lang="fr-FR" dirty="0">
                          <a:latin typeface="Cambria" panose="02040503050406030204" pitchFamily="18" charset="0"/>
                          <a:ea typeface="Cambria" panose="02040503050406030204" pitchFamily="18" charset="0"/>
                        </a:rPr>
                        <a:t>Parmi a, b, c ou l’inverse</a:t>
                      </a:r>
                    </a:p>
                  </a:txBody>
                  <a:tcPr/>
                </a:tc>
                <a:extLst>
                  <a:ext uri="{0D108BD9-81ED-4DB2-BD59-A6C34878D82A}">
                    <a16:rowId xmlns:a16="http://schemas.microsoft.com/office/drawing/2014/main" val="2983511533"/>
                  </a:ext>
                </a:extLst>
              </a:tr>
              <a:tr h="370840">
                <a:tc>
                  <a:txBody>
                    <a:bodyPr/>
                    <a:lstStyle/>
                    <a:p>
                      <a:pPr algn="ctr"/>
                      <a:r>
                        <a:rPr lang="fr-FR" dirty="0">
                          <a:latin typeface="Cambria" panose="02040503050406030204" pitchFamily="18" charset="0"/>
                          <a:ea typeface="Cambria" panose="02040503050406030204" pitchFamily="18" charset="0"/>
                        </a:rPr>
                        <a:t>OR, AND, NOT</a:t>
                      </a:r>
                    </a:p>
                  </a:txBody>
                  <a:tcPr/>
                </a:tc>
                <a:tc>
                  <a:txBody>
                    <a:bodyPr/>
                    <a:lstStyle/>
                    <a:p>
                      <a:pPr algn="ctr"/>
                      <a:r>
                        <a:rPr lang="fr-FR" dirty="0">
                          <a:latin typeface="Cambria" panose="02040503050406030204" pitchFamily="18" charset="0"/>
                          <a:ea typeface="Cambria" panose="02040503050406030204" pitchFamily="18" charset="0"/>
                        </a:rPr>
                        <a:t>Opérateur booléen</a:t>
                      </a:r>
                    </a:p>
                  </a:txBody>
                  <a:tcPr/>
                </a:tc>
                <a:extLst>
                  <a:ext uri="{0D108BD9-81ED-4DB2-BD59-A6C34878D82A}">
                    <a16:rowId xmlns:a16="http://schemas.microsoft.com/office/drawing/2014/main" val="1311147950"/>
                  </a:ext>
                </a:extLst>
              </a:tr>
              <a:tr h="370840">
                <a:tc>
                  <a:txBody>
                    <a:bodyPr/>
                    <a:lstStyle/>
                    <a:p>
                      <a:pPr algn="ctr"/>
                      <a:r>
                        <a:rPr lang="fr-FR" dirty="0">
                          <a:latin typeface="Cambria" panose="02040503050406030204" pitchFamily="18" charset="0"/>
                          <a:ea typeface="Cambria" panose="02040503050406030204" pitchFamily="18" charset="0"/>
                        </a:rPr>
                        <a:t>LIKE</a:t>
                      </a:r>
                    </a:p>
                  </a:txBody>
                  <a:tcPr/>
                </a:tc>
                <a:tc>
                  <a:txBody>
                    <a:bodyPr/>
                    <a:lstStyle/>
                    <a:p>
                      <a:pPr algn="ctr"/>
                      <a:r>
                        <a:rPr lang="fr-FR" dirty="0">
                          <a:latin typeface="Cambria" panose="02040503050406030204" pitchFamily="18" charset="0"/>
                          <a:ea typeface="Cambria" panose="02040503050406030204" pitchFamily="18" charset="0"/>
                        </a:rPr>
                        <a:t>Texte similaire</a:t>
                      </a:r>
                    </a:p>
                  </a:txBody>
                  <a:tcPr/>
                </a:tc>
                <a:extLst>
                  <a:ext uri="{0D108BD9-81ED-4DB2-BD59-A6C34878D82A}">
                    <a16:rowId xmlns:a16="http://schemas.microsoft.com/office/drawing/2014/main" val="3788964042"/>
                  </a:ext>
                </a:extLst>
              </a:tr>
              <a:tr h="370840">
                <a:tc>
                  <a:txBody>
                    <a:bodyPr/>
                    <a:lstStyle/>
                    <a:p>
                      <a:pPr algn="ctr"/>
                      <a:r>
                        <a:rPr lang="fr-FR" dirty="0">
                          <a:latin typeface="Cambria" panose="02040503050406030204" pitchFamily="18" charset="0"/>
                          <a:ea typeface="Cambria" panose="02040503050406030204" pitchFamily="18" charset="0"/>
                        </a:rPr>
                        <a:t>IS NULL, IS NOT NULL</a:t>
                      </a:r>
                    </a:p>
                  </a:txBody>
                  <a:tcPr/>
                </a:tc>
                <a:tc>
                  <a:txBody>
                    <a:bodyPr/>
                    <a:lstStyle/>
                    <a:p>
                      <a:pPr algn="ctr"/>
                      <a:r>
                        <a:rPr lang="fr-FR" dirty="0">
                          <a:latin typeface="Cambria" panose="02040503050406030204" pitchFamily="18" charset="0"/>
                          <a:ea typeface="Cambria" panose="02040503050406030204" pitchFamily="18" charset="0"/>
                        </a:rPr>
                        <a:t>Comparaison avec NULL</a:t>
                      </a:r>
                    </a:p>
                  </a:txBody>
                  <a:tcPr/>
                </a:tc>
                <a:extLst>
                  <a:ext uri="{0D108BD9-81ED-4DB2-BD59-A6C34878D82A}">
                    <a16:rowId xmlns:a16="http://schemas.microsoft.com/office/drawing/2014/main" val="2380364287"/>
                  </a:ext>
                </a:extLst>
              </a:tr>
              <a:tr h="370840">
                <a:tc>
                  <a:txBody>
                    <a:bodyPr/>
                    <a:lstStyle/>
                    <a:p>
                      <a:pPr algn="ctr"/>
                      <a:r>
                        <a:rPr lang="fr-FR" dirty="0">
                          <a:latin typeface="Cambria" panose="02040503050406030204" pitchFamily="18" charset="0"/>
                          <a:ea typeface="Cambria" panose="02040503050406030204" pitchFamily="18" charset="0"/>
                        </a:rPr>
                        <a:t>MIN, MAX, AVG, SUM</a:t>
                      </a:r>
                    </a:p>
                  </a:txBody>
                  <a:tcPr/>
                </a:tc>
                <a:tc>
                  <a:txBody>
                    <a:bodyPr/>
                    <a:lstStyle/>
                    <a:p>
                      <a:pPr algn="ctr"/>
                      <a:r>
                        <a:rPr lang="fr-FR" dirty="0">
                          <a:latin typeface="Cambria" panose="02040503050406030204" pitchFamily="18" charset="0"/>
                          <a:ea typeface="Cambria" panose="02040503050406030204" pitchFamily="18" charset="0"/>
                        </a:rPr>
                        <a:t>Min, Max, Moyenne, Somme</a:t>
                      </a:r>
                    </a:p>
                  </a:txBody>
                  <a:tcPr/>
                </a:tc>
                <a:extLst>
                  <a:ext uri="{0D108BD9-81ED-4DB2-BD59-A6C34878D82A}">
                    <a16:rowId xmlns:a16="http://schemas.microsoft.com/office/drawing/2014/main" val="2124364652"/>
                  </a:ext>
                </a:extLst>
              </a:tr>
            </a:tbl>
          </a:graphicData>
        </a:graphic>
      </p:graphicFrame>
      <p:sp>
        <p:nvSpPr>
          <p:cNvPr id="28" name="Oval 27">
            <a:hlinkClick r:id="rId5" action="ppaction://hlinksldjump"/>
            <a:extLst>
              <a:ext uri="{FF2B5EF4-FFF2-40B4-BE49-F238E27FC236}">
                <a16:creationId xmlns:a16="http://schemas.microsoft.com/office/drawing/2014/main" id="{01534CCE-9A05-4213-98A0-B152981110CB}"/>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6" action="ppaction://hlinksldjump"/>
            <a:extLst>
              <a:ext uri="{FF2B5EF4-FFF2-40B4-BE49-F238E27FC236}">
                <a16:creationId xmlns:a16="http://schemas.microsoft.com/office/drawing/2014/main" id="{C002D141-C2FA-407B-A343-D954E1CFC6F2}"/>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914FA402-53A5-4C8D-95CB-41674DFA1917}"/>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23AAD539-8E9D-4661-9257-FC186211B68F}"/>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0EFA9877-6116-4E63-A193-3A081BB82FAE}"/>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E54D1155-F2A4-4874-983B-6F42BA068E93}"/>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186C3F23-E674-4C61-A945-442853EDA6A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E83915DA-B7EB-4F2C-8482-D3FFBA803F79}"/>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247A3A1E-D3ED-4F9C-86B0-C99DB606BF4B}"/>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345321C3-365C-48D6-904C-FB105B1FC517}"/>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9671F622-E66D-4683-952C-F9A410AE0C36}"/>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7CF3A5DF-C2CC-4B27-952B-8E482C8B7051}"/>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878ECD92-CABC-48B3-A502-124AF4C5B10D}"/>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1AC3A282-B784-40E2-9EA9-F195130DEE44}"/>
              </a:ext>
            </a:extLst>
          </p:cNvPr>
          <p:cNvSpPr/>
          <p:nvPr/>
        </p:nvSpPr>
        <p:spPr>
          <a:xfrm>
            <a:off x="11434939" y="313725"/>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20948AD0-68F4-4828-9BBA-3C4D308BB1F0}"/>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F03A512E-4607-48B5-B881-3E48DB235B5C}"/>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E4E84EA5-2EEB-45A1-BBFD-8CA114FC2F95}"/>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CC9B2311-997E-49C6-B40E-6F9D15732621}"/>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3C6B9172-52FB-4F43-AAAD-F665F6484B20}"/>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7422AC71-52F3-4D52-905A-77543906660E}"/>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2B6B8A46-06E2-4C13-A98D-3450BEC43632}"/>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894E811C-DB8A-431D-93CD-7FD9EFC4156E}"/>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4FE0E7CA-F5E0-49A2-924E-7715FCAC72DF}"/>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4501D960-4B57-4D71-A647-DFF3FF5D2223}"/>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C5F9CBF7-7EF9-4C81-902B-CF2A027B7072}"/>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AE90160C-1C7C-4D8A-9560-384F0262F362}"/>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EE205B4B-872F-4A07-8D92-BF58E98B0A70}"/>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2FBA049C-362B-4F1C-86E8-691676BA1BFA}"/>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5EF685A5-AAE7-48BC-A39B-A11114E8B89D}"/>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BC794F66-7395-4331-AB68-E2E03EBC07CA}"/>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97EA9321-D69F-442A-A767-D0D051308AC4}"/>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35BCCAC1-32FF-4403-B9D7-79D3B4280DDE}"/>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677378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36</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1016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SQL</a:t>
            </a:r>
          </a:p>
          <a:p>
            <a:r>
              <a:rPr lang="fr-FR" b="1" dirty="0">
                <a:solidFill>
                  <a:schemeClr val="bg1"/>
                </a:solidFill>
                <a:latin typeface="Cambria" panose="02040503050406030204" pitchFamily="18" charset="0"/>
                <a:ea typeface="Cambria" panose="02040503050406030204" pitchFamily="18" charset="0"/>
              </a:rPr>
              <a:t>Exemples</a:t>
            </a:r>
            <a:endParaRPr lang="fr-FR" sz="2000" b="1"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CE1DE691-4044-4642-8CA0-0656DD7A7397}"/>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96BCB3D9-A7A8-4335-86F7-B399B0CD7EC8}"/>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0896AFF5-5835-4BC1-83C0-D9B487DA680B}"/>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Picture 1">
            <a:extLst>
              <a:ext uri="{FF2B5EF4-FFF2-40B4-BE49-F238E27FC236}">
                <a16:creationId xmlns:a16="http://schemas.microsoft.com/office/drawing/2014/main" id="{9A27BCB2-1EDF-4B86-9AD4-B76A735B01D0}"/>
              </a:ext>
            </a:extLst>
          </p:cNvPr>
          <p:cNvPicPr>
            <a:picLocks noChangeAspect="1"/>
          </p:cNvPicPr>
          <p:nvPr/>
        </p:nvPicPr>
        <p:blipFill>
          <a:blip r:embed="rId5"/>
          <a:stretch>
            <a:fillRect/>
          </a:stretch>
        </p:blipFill>
        <p:spPr>
          <a:xfrm>
            <a:off x="300087" y="1460842"/>
            <a:ext cx="6802443" cy="4650398"/>
          </a:xfrm>
          <a:prstGeom prst="rect">
            <a:avLst/>
          </a:prstGeom>
        </p:spPr>
      </p:pic>
      <p:pic>
        <p:nvPicPr>
          <p:cNvPr id="3" name="Picture 2">
            <a:extLst>
              <a:ext uri="{FF2B5EF4-FFF2-40B4-BE49-F238E27FC236}">
                <a16:creationId xmlns:a16="http://schemas.microsoft.com/office/drawing/2014/main" id="{873517B9-3EED-4D71-9A98-47453EABABE8}"/>
              </a:ext>
            </a:extLst>
          </p:cNvPr>
          <p:cNvPicPr>
            <a:picLocks noChangeAspect="1"/>
          </p:cNvPicPr>
          <p:nvPr/>
        </p:nvPicPr>
        <p:blipFill>
          <a:blip r:embed="rId6"/>
          <a:stretch>
            <a:fillRect/>
          </a:stretch>
        </p:blipFill>
        <p:spPr>
          <a:xfrm>
            <a:off x="6150612" y="1483362"/>
            <a:ext cx="6041388" cy="1428811"/>
          </a:xfrm>
          <a:prstGeom prst="rect">
            <a:avLst/>
          </a:prstGeom>
        </p:spPr>
      </p:pic>
      <p:sp>
        <p:nvSpPr>
          <p:cNvPr id="27" name="Oval 26">
            <a:hlinkClick r:id="rId7" action="ppaction://hlinksldjump"/>
            <a:extLst>
              <a:ext uri="{FF2B5EF4-FFF2-40B4-BE49-F238E27FC236}">
                <a16:creationId xmlns:a16="http://schemas.microsoft.com/office/drawing/2014/main" id="{AF8B014A-3064-4E58-A59F-3C78D385044C}"/>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8" action="ppaction://hlinksldjump"/>
            <a:extLst>
              <a:ext uri="{FF2B5EF4-FFF2-40B4-BE49-F238E27FC236}">
                <a16:creationId xmlns:a16="http://schemas.microsoft.com/office/drawing/2014/main" id="{BE39CA55-D778-4BBA-BB4B-F6B8E868000B}"/>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9" action="ppaction://hlinksldjump"/>
            <a:extLst>
              <a:ext uri="{FF2B5EF4-FFF2-40B4-BE49-F238E27FC236}">
                <a16:creationId xmlns:a16="http://schemas.microsoft.com/office/drawing/2014/main" id="{78B78462-8FF2-4547-8E27-BDFBE2E5CB8B}"/>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10" action="ppaction://hlinksldjump"/>
            <a:extLst>
              <a:ext uri="{FF2B5EF4-FFF2-40B4-BE49-F238E27FC236}">
                <a16:creationId xmlns:a16="http://schemas.microsoft.com/office/drawing/2014/main" id="{37D028D9-974A-4B03-9504-A7710FB26A5C}"/>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1" action="ppaction://hlinksldjump"/>
            <a:extLst>
              <a:ext uri="{FF2B5EF4-FFF2-40B4-BE49-F238E27FC236}">
                <a16:creationId xmlns:a16="http://schemas.microsoft.com/office/drawing/2014/main" id="{B8226C51-C1D6-46FA-8BFA-B5ED3E0AAEA9}"/>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2" action="ppaction://hlinksldjump"/>
            <a:extLst>
              <a:ext uri="{FF2B5EF4-FFF2-40B4-BE49-F238E27FC236}">
                <a16:creationId xmlns:a16="http://schemas.microsoft.com/office/drawing/2014/main" id="{11A18006-8B8D-4439-AB87-207121883943}"/>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3" action="ppaction://hlinksldjump"/>
            <a:extLst>
              <a:ext uri="{FF2B5EF4-FFF2-40B4-BE49-F238E27FC236}">
                <a16:creationId xmlns:a16="http://schemas.microsoft.com/office/drawing/2014/main" id="{152E8426-DFCF-46AD-8B9C-049D3144D98D}"/>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4" action="ppaction://hlinksldjump"/>
            <a:extLst>
              <a:ext uri="{FF2B5EF4-FFF2-40B4-BE49-F238E27FC236}">
                <a16:creationId xmlns:a16="http://schemas.microsoft.com/office/drawing/2014/main" id="{5C102BC5-72CC-4B2E-B2C8-1F4475598642}"/>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5" action="ppaction://hlinksldjump"/>
            <a:extLst>
              <a:ext uri="{FF2B5EF4-FFF2-40B4-BE49-F238E27FC236}">
                <a16:creationId xmlns:a16="http://schemas.microsoft.com/office/drawing/2014/main" id="{21D3AA81-037F-472C-B10A-1416B5EF4C21}"/>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6" action="ppaction://hlinksldjump"/>
            <a:extLst>
              <a:ext uri="{FF2B5EF4-FFF2-40B4-BE49-F238E27FC236}">
                <a16:creationId xmlns:a16="http://schemas.microsoft.com/office/drawing/2014/main" id="{314DEAAB-C05A-44F8-827B-3D8320014532}"/>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7" action="ppaction://hlinksldjump"/>
            <a:extLst>
              <a:ext uri="{FF2B5EF4-FFF2-40B4-BE49-F238E27FC236}">
                <a16:creationId xmlns:a16="http://schemas.microsoft.com/office/drawing/2014/main" id="{7B3B1F59-2D64-4E19-8E09-DF0A059EFEF7}"/>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8" action="ppaction://hlinksldjump"/>
            <a:extLst>
              <a:ext uri="{FF2B5EF4-FFF2-40B4-BE49-F238E27FC236}">
                <a16:creationId xmlns:a16="http://schemas.microsoft.com/office/drawing/2014/main" id="{43CBE2C2-8ADF-41E7-BDAA-78F2FF665D2B}"/>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9" action="ppaction://hlinksldjump"/>
            <a:extLst>
              <a:ext uri="{FF2B5EF4-FFF2-40B4-BE49-F238E27FC236}">
                <a16:creationId xmlns:a16="http://schemas.microsoft.com/office/drawing/2014/main" id="{6987AD09-8C38-4524-AD4B-FE638315DAE2}"/>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20" action="ppaction://hlinksldjump"/>
            <a:extLst>
              <a:ext uri="{FF2B5EF4-FFF2-40B4-BE49-F238E27FC236}">
                <a16:creationId xmlns:a16="http://schemas.microsoft.com/office/drawing/2014/main" id="{4585D237-CA05-4A96-AF7D-F33222744D84}"/>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1" action="ppaction://hlinksldjump"/>
            <a:extLst>
              <a:ext uri="{FF2B5EF4-FFF2-40B4-BE49-F238E27FC236}">
                <a16:creationId xmlns:a16="http://schemas.microsoft.com/office/drawing/2014/main" id="{EB16E541-9BE1-46F0-A7A0-FF1EE3F59300}"/>
              </a:ext>
            </a:extLst>
          </p:cNvPr>
          <p:cNvSpPr/>
          <p:nvPr/>
        </p:nvSpPr>
        <p:spPr>
          <a:xfrm>
            <a:off x="11720673" y="313725"/>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2" action="ppaction://hlinksldjump"/>
            <a:extLst>
              <a:ext uri="{FF2B5EF4-FFF2-40B4-BE49-F238E27FC236}">
                <a16:creationId xmlns:a16="http://schemas.microsoft.com/office/drawing/2014/main" id="{84736419-56F7-4411-A06F-34E694732A96}"/>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3" action="ppaction://hlinksldjump"/>
            <a:extLst>
              <a:ext uri="{FF2B5EF4-FFF2-40B4-BE49-F238E27FC236}">
                <a16:creationId xmlns:a16="http://schemas.microsoft.com/office/drawing/2014/main" id="{C3230280-2AD3-4372-B1B3-D8212C497178}"/>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4" action="ppaction://hlinksldjump"/>
            <a:extLst>
              <a:ext uri="{FF2B5EF4-FFF2-40B4-BE49-F238E27FC236}">
                <a16:creationId xmlns:a16="http://schemas.microsoft.com/office/drawing/2014/main" id="{C4919716-03FD-4318-86EF-35AA10207F5F}"/>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5" action="ppaction://hlinksldjump"/>
            <a:extLst>
              <a:ext uri="{FF2B5EF4-FFF2-40B4-BE49-F238E27FC236}">
                <a16:creationId xmlns:a16="http://schemas.microsoft.com/office/drawing/2014/main" id="{EA54D43F-FDFF-4F33-BB43-537AD782417B}"/>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6" action="ppaction://hlinksldjump"/>
            <a:extLst>
              <a:ext uri="{FF2B5EF4-FFF2-40B4-BE49-F238E27FC236}">
                <a16:creationId xmlns:a16="http://schemas.microsoft.com/office/drawing/2014/main" id="{65BEB340-D9B0-4602-B878-0B817E73E436}"/>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7" action="ppaction://hlinksldjump"/>
            <a:extLst>
              <a:ext uri="{FF2B5EF4-FFF2-40B4-BE49-F238E27FC236}">
                <a16:creationId xmlns:a16="http://schemas.microsoft.com/office/drawing/2014/main" id="{AF2FB2A6-7BF3-4E6E-8975-8D9F5E655496}"/>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8" action="ppaction://hlinksldjump"/>
            <a:extLst>
              <a:ext uri="{FF2B5EF4-FFF2-40B4-BE49-F238E27FC236}">
                <a16:creationId xmlns:a16="http://schemas.microsoft.com/office/drawing/2014/main" id="{81901815-6C7D-4A93-8279-501BAAA2AC56}"/>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9" action="ppaction://hlinksldjump"/>
            <a:extLst>
              <a:ext uri="{FF2B5EF4-FFF2-40B4-BE49-F238E27FC236}">
                <a16:creationId xmlns:a16="http://schemas.microsoft.com/office/drawing/2014/main" id="{A8EE1577-36FD-4B62-9FFA-3C2F6038AF96}"/>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30" action="ppaction://hlinksldjump"/>
            <a:extLst>
              <a:ext uri="{FF2B5EF4-FFF2-40B4-BE49-F238E27FC236}">
                <a16:creationId xmlns:a16="http://schemas.microsoft.com/office/drawing/2014/main" id="{1CE45CE5-8652-4CBC-BEDB-9A385C1ED751}"/>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1" action="ppaction://hlinksldjump"/>
            <a:extLst>
              <a:ext uri="{FF2B5EF4-FFF2-40B4-BE49-F238E27FC236}">
                <a16:creationId xmlns:a16="http://schemas.microsoft.com/office/drawing/2014/main" id="{45265F15-2E96-408D-863F-E1D28FAD6680}"/>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2" action="ppaction://hlinksldjump"/>
            <a:extLst>
              <a:ext uri="{FF2B5EF4-FFF2-40B4-BE49-F238E27FC236}">
                <a16:creationId xmlns:a16="http://schemas.microsoft.com/office/drawing/2014/main" id="{EF1740A2-31C4-4A03-916E-27204136DE35}"/>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3" action="ppaction://hlinksldjump"/>
            <a:extLst>
              <a:ext uri="{FF2B5EF4-FFF2-40B4-BE49-F238E27FC236}">
                <a16:creationId xmlns:a16="http://schemas.microsoft.com/office/drawing/2014/main" id="{6FACA69F-B163-45C8-9CD0-08F961B5CE4A}"/>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4" action="ppaction://hlinksldjump"/>
            <a:extLst>
              <a:ext uri="{FF2B5EF4-FFF2-40B4-BE49-F238E27FC236}">
                <a16:creationId xmlns:a16="http://schemas.microsoft.com/office/drawing/2014/main" id="{E4709453-262E-4AB7-BAF7-95B9FFB701BA}"/>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5" action="ppaction://hlinksldjump"/>
            <a:extLst>
              <a:ext uri="{FF2B5EF4-FFF2-40B4-BE49-F238E27FC236}">
                <a16:creationId xmlns:a16="http://schemas.microsoft.com/office/drawing/2014/main" id="{94359374-F9F9-4912-BB6F-74564FB345BC}"/>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6" action="ppaction://hlinksldjump"/>
            <a:extLst>
              <a:ext uri="{FF2B5EF4-FFF2-40B4-BE49-F238E27FC236}">
                <a16:creationId xmlns:a16="http://schemas.microsoft.com/office/drawing/2014/main" id="{37F4C03E-EFA9-4D60-81CD-DB8EEE12016D}"/>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7" action="ppaction://hlinksldjump"/>
            <a:extLst>
              <a:ext uri="{FF2B5EF4-FFF2-40B4-BE49-F238E27FC236}">
                <a16:creationId xmlns:a16="http://schemas.microsoft.com/office/drawing/2014/main" id="{BC6EA83E-7622-4E19-921E-B5EF950E8444}"/>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8" action="ppaction://hlinksldjump"/>
            <a:extLst>
              <a:ext uri="{FF2B5EF4-FFF2-40B4-BE49-F238E27FC236}">
                <a16:creationId xmlns:a16="http://schemas.microsoft.com/office/drawing/2014/main" id="{D010B4EC-E646-4ABC-995B-45929C247736}"/>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1298569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37</a:t>
            </a:fld>
            <a:r>
              <a:rPr lang="fr-FR" dirty="0"/>
              <a:t> / &lt;#&gt;</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Le MCD</a:t>
            </a:r>
          </a:p>
          <a:p>
            <a:r>
              <a:rPr lang="fr-FR" b="1" dirty="0">
                <a:solidFill>
                  <a:schemeClr val="bg1"/>
                </a:solidFill>
                <a:latin typeface="Cambria" panose="02040503050406030204" pitchFamily="18" charset="0"/>
                <a:ea typeface="Cambria" panose="02040503050406030204" pitchFamily="18" charset="0"/>
              </a:rPr>
              <a:t>Exemples</a:t>
            </a:r>
            <a:endParaRPr lang="fr-FR" sz="2000" b="1" dirty="0">
              <a:solidFill>
                <a:schemeClr val="bg1"/>
              </a:solidFill>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9EB1CF5A-8E05-4C6B-BCBE-F01AF86AEE76}"/>
              </a:ext>
            </a:extLst>
          </p:cNvPr>
          <p:cNvPicPr>
            <a:picLocks noChangeAspect="1"/>
          </p:cNvPicPr>
          <p:nvPr/>
        </p:nvPicPr>
        <p:blipFill>
          <a:blip r:embed="rId2"/>
          <a:stretch>
            <a:fillRect/>
          </a:stretch>
        </p:blipFill>
        <p:spPr>
          <a:xfrm>
            <a:off x="2335499" y="1980400"/>
            <a:ext cx="7097556" cy="2897199"/>
          </a:xfrm>
          <a:prstGeom prst="rect">
            <a:avLst/>
          </a:prstGeom>
        </p:spPr>
      </p:pic>
    </p:spTree>
    <p:extLst>
      <p:ext uri="{BB962C8B-B14F-4D97-AF65-F5344CB8AC3E}">
        <p14:creationId xmlns:p14="http://schemas.microsoft.com/office/powerpoint/2010/main" val="29797443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4</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Introduction</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Objectifs</a:t>
            </a:r>
          </a:p>
        </p:txBody>
      </p:sp>
      <p:sp>
        <p:nvSpPr>
          <p:cNvPr id="24" name="TextBox 23">
            <a:extLst>
              <a:ext uri="{FF2B5EF4-FFF2-40B4-BE49-F238E27FC236}">
                <a16:creationId xmlns:a16="http://schemas.microsoft.com/office/drawing/2014/main" id="{C5F09622-17DF-442E-9003-5A769339EBFA}"/>
              </a:ext>
            </a:extLst>
          </p:cNvPr>
          <p:cNvSpPr txBox="1"/>
          <p:nvPr/>
        </p:nvSpPr>
        <p:spPr>
          <a:xfrm>
            <a:off x="204624" y="1720313"/>
            <a:ext cx="9947939" cy="2062103"/>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Comprendre et maitriser les concepts de bases de données relationnelles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Savoir modéliser des données au niveau « </a:t>
            </a:r>
            <a:r>
              <a:rPr lang="fr-FR" sz="1600" b="1" dirty="0">
                <a:latin typeface="Cambria" panose="02040503050406030204" pitchFamily="18" charset="0"/>
                <a:ea typeface="Cambria" panose="02040503050406030204" pitchFamily="18" charset="0"/>
              </a:rPr>
              <a:t>conceptuel</a:t>
            </a:r>
            <a:r>
              <a:rPr lang="fr-FR" sz="1600" dirty="0">
                <a:latin typeface="Cambria" panose="02040503050406030204" pitchFamily="18" charset="0"/>
                <a:ea typeface="Cambria" panose="02040503050406030204" pitchFamily="18" charset="0"/>
              </a:rPr>
              <a:t> » et « </a:t>
            </a:r>
            <a:r>
              <a:rPr lang="fr-FR" sz="1600" b="1" dirty="0">
                <a:latin typeface="Cambria" panose="02040503050406030204" pitchFamily="18" charset="0"/>
                <a:ea typeface="Cambria" panose="02040503050406030204" pitchFamily="18" charset="0"/>
              </a:rPr>
              <a:t>logique</a:t>
            </a:r>
            <a:r>
              <a:rPr lang="fr-FR" sz="1600" dirty="0">
                <a:latin typeface="Cambria" panose="02040503050406030204" pitchFamily="18" charset="0"/>
                <a:ea typeface="Cambria" panose="02040503050406030204" pitchFamily="18" charset="0"/>
              </a:rPr>
              <a:t> » (MCD / MLD) en respectant les conventions graphiques et les règles de transformation d’un modèle MCD en MLD</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Aborder le langage </a:t>
            </a:r>
            <a:r>
              <a:rPr lang="fr-FR" sz="1600" b="1" dirty="0">
                <a:latin typeface="Cambria" panose="02040503050406030204" pitchFamily="18" charset="0"/>
                <a:ea typeface="Cambria" panose="02040503050406030204" pitchFamily="18" charset="0"/>
              </a:rPr>
              <a:t>SQL</a:t>
            </a:r>
            <a:r>
              <a:rPr lang="fr-FR" sz="1600" dirty="0">
                <a:latin typeface="Cambria" panose="02040503050406030204" pitchFamily="18" charset="0"/>
                <a:ea typeface="Cambria" panose="02040503050406030204" pitchFamily="18" charset="0"/>
              </a:rPr>
              <a:t> pour concevoir et rédiger des interrogations pertinentes de bases de données</a:t>
            </a:r>
          </a:p>
          <a:p>
            <a:pPr marL="285750" indent="-285750" algn="just">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fr-FR" sz="1600" dirty="0">
                <a:latin typeface="Cambria" panose="02040503050406030204" pitchFamily="18" charset="0"/>
                <a:ea typeface="Cambria" panose="02040503050406030204" pitchFamily="18" charset="0"/>
              </a:rPr>
              <a:t>Concevoir un outil de production individuel automatisé</a:t>
            </a:r>
          </a:p>
        </p:txBody>
      </p:sp>
      <p:pic>
        <p:nvPicPr>
          <p:cNvPr id="3074" name="Picture 2" descr="Formation SQL : devenez un expert 🚀">
            <a:extLst>
              <a:ext uri="{FF2B5EF4-FFF2-40B4-BE49-F238E27FC236}">
                <a16:creationId xmlns:a16="http://schemas.microsoft.com/office/drawing/2014/main" id="{E0C1588B-C328-43D1-B198-C1ACEAC7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3273" y="4264477"/>
            <a:ext cx="2791254" cy="130258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Le Modèle Conceptuel de Données | Tiankod DevDesignBook">
            <a:extLst>
              <a:ext uri="{FF2B5EF4-FFF2-40B4-BE49-F238E27FC236}">
                <a16:creationId xmlns:a16="http://schemas.microsoft.com/office/drawing/2014/main" id="{EF1760F3-59DB-4C25-B04C-6C7D2791E8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5183" y="3976335"/>
            <a:ext cx="5140614" cy="1878868"/>
          </a:xfrm>
          <a:prstGeom prst="rect">
            <a:avLst/>
          </a:prstGeom>
          <a:noFill/>
          <a:extLst>
            <a:ext uri="{909E8E84-426E-40DD-AFC4-6F175D3DCCD1}">
              <a14:hiddenFill xmlns:a14="http://schemas.microsoft.com/office/drawing/2010/main">
                <a:solidFill>
                  <a:srgbClr val="FFFFFF"/>
                </a:solidFill>
              </a14:hiddenFill>
            </a:ext>
          </a:extLst>
        </p:spPr>
      </p:pic>
      <p:sp>
        <p:nvSpPr>
          <p:cNvPr id="25" name="Oval 24">
            <a:hlinkClick r:id="rId4" action="ppaction://hlinksldjump"/>
            <a:extLst>
              <a:ext uri="{FF2B5EF4-FFF2-40B4-BE49-F238E27FC236}">
                <a16:creationId xmlns:a16="http://schemas.microsoft.com/office/drawing/2014/main" id="{03C2DBA7-B280-4B91-AC1A-1E3AD039ED4A}"/>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5" action="ppaction://hlinksldjump"/>
            <a:extLst>
              <a:ext uri="{FF2B5EF4-FFF2-40B4-BE49-F238E27FC236}">
                <a16:creationId xmlns:a16="http://schemas.microsoft.com/office/drawing/2014/main" id="{FEEC4E2D-80EB-4AE6-ABA9-F818D08CACCE}"/>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6" action="ppaction://hlinksldjump"/>
            <a:extLst>
              <a:ext uri="{FF2B5EF4-FFF2-40B4-BE49-F238E27FC236}">
                <a16:creationId xmlns:a16="http://schemas.microsoft.com/office/drawing/2014/main" id="{9FD10828-1F34-424C-B98E-655372198682}"/>
              </a:ext>
            </a:extLst>
          </p:cNvPr>
          <p:cNvSpPr/>
          <p:nvPr/>
        </p:nvSpPr>
        <p:spPr>
          <a:xfrm>
            <a:off x="1262027" y="308697"/>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7" action="ppaction://hlinksldjump"/>
            <a:extLst>
              <a:ext uri="{FF2B5EF4-FFF2-40B4-BE49-F238E27FC236}">
                <a16:creationId xmlns:a16="http://schemas.microsoft.com/office/drawing/2014/main" id="{0267393E-0844-420F-BDEB-E79AC47B1C42}"/>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A4E2DC25-1D28-4607-B98B-0AC164E5671D}"/>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6B2237D5-644A-40D7-AF1C-F8AE774341E4}"/>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31306222-4166-47A6-8102-1008BBF7EBA7}"/>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0C30504A-1EC9-45E2-ADB9-4ABE0662A9DE}"/>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DA9EC432-FEB7-43C2-B3AE-7F5D690334EA}"/>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9CEA527D-C684-46B3-89F8-CC868D89F791}"/>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3C67ED9B-2249-40C3-A004-695ED4F296BA}"/>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B118D725-6BEA-4C64-BA20-E5347E59CBDD}"/>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AC88E4A6-2D7E-44FD-BAC1-512B5CA6D933}"/>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B9B7159B-1630-431F-8274-3AF5069F6ED6}"/>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E6A3B994-339A-4193-80CE-934D7DC270BA}"/>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2B680BDA-43D6-475D-93D9-8AA59B5492CC}"/>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234E7B3C-ECE3-4AE3-BC8E-0A3F3E14E3F1}"/>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E26CECD0-0EB0-493A-80FC-B6CAD5BAD8EA}"/>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0CDCE2A4-4F37-4BF1-8537-9F03B1987089}"/>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A289C7EF-1C01-4DA2-A6CD-7F571CCE007E}"/>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4A88FDFA-9FC8-4D2F-8906-896625970C65}"/>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5395AA63-AD84-4688-ABD2-375160113A4A}"/>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70272FB3-D729-426B-9B9F-D51CB01EFB9C}"/>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ECF47C41-EAD6-4D01-8304-0E82DDEC0DE5}"/>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A4AE82D3-CE93-4571-976B-172BDF0B7523}"/>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003E1E08-DD23-49CA-BA91-60D767AD6E6D}"/>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673530B0-EE41-44EF-9E7D-DE4239EA3832}"/>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9405A03D-F83D-4F5C-B961-03C6CF5880A0}"/>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DC5967BA-C415-4AB1-B540-42F75900C018}"/>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437CF52F-D3CA-484E-92FA-F9FFFC151885}"/>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77CBC92B-1683-400E-9D43-2F95375B6C6E}"/>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BB66D5BD-0124-4DE2-8EB4-4FA19B485154}"/>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23A93A12-7B2D-47D9-A374-0D9B65E1298A}"/>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7755EA0A-4E30-4ED2-A18B-2E6FE92FC1DC}"/>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8" action="ppaction://hlinksldjump"/>
            <a:extLst>
              <a:ext uri="{FF2B5EF4-FFF2-40B4-BE49-F238E27FC236}">
                <a16:creationId xmlns:a16="http://schemas.microsoft.com/office/drawing/2014/main" id="{39AA729E-38F4-4100-8D97-9974EA2C89A3}"/>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1125377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5</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Données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D4317233-410B-4F7E-82D5-0B0664BC71B3}"/>
              </a:ext>
            </a:extLst>
          </p:cNvPr>
          <p:cNvSpPr txBox="1"/>
          <p:nvPr/>
        </p:nvSpPr>
        <p:spPr>
          <a:xfrm>
            <a:off x="204625" y="1518824"/>
            <a:ext cx="9947939" cy="4031873"/>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En informatique, une donnée est une information spécifique ou une valeur stockée de manière structurée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Représente une unité d’information élémentaire : entité, interaction, transaction, événements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Peut être traitée, manipulée, analysée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Différentes formes : nombres, texte, image, vidéo</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Défis : </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Accès rapides, faciles, concurrent</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Organisation des données</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Fiabilité</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Intégrité</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Durabilité</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Sécurité</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Gestion de grande quantité de données</a:t>
            </a:r>
          </a:p>
        </p:txBody>
      </p:sp>
      <p:sp>
        <p:nvSpPr>
          <p:cNvPr id="28" name="Oval 27">
            <a:hlinkClick r:id="rId2" action="ppaction://hlinksldjump"/>
            <a:extLst>
              <a:ext uri="{FF2B5EF4-FFF2-40B4-BE49-F238E27FC236}">
                <a16:creationId xmlns:a16="http://schemas.microsoft.com/office/drawing/2014/main" id="{46596966-247A-4EA1-B349-56B94DB7DC78}"/>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3" action="ppaction://hlinksldjump"/>
            <a:extLst>
              <a:ext uri="{FF2B5EF4-FFF2-40B4-BE49-F238E27FC236}">
                <a16:creationId xmlns:a16="http://schemas.microsoft.com/office/drawing/2014/main" id="{219916E4-8A84-4D5A-95CE-862DF3E88551}"/>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4" action="ppaction://hlinksldjump"/>
            <a:extLst>
              <a:ext uri="{FF2B5EF4-FFF2-40B4-BE49-F238E27FC236}">
                <a16:creationId xmlns:a16="http://schemas.microsoft.com/office/drawing/2014/main" id="{6B3B2918-505F-49D4-9320-F4E53C83A797}"/>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050" name="Picture 2" descr="Tout savoir sur la sauvegarde des données informatiques ! - Blizz">
            <a:extLst>
              <a:ext uri="{FF2B5EF4-FFF2-40B4-BE49-F238E27FC236}">
                <a16:creationId xmlns:a16="http://schemas.microsoft.com/office/drawing/2014/main" id="{740926DC-5E10-43AD-A44B-CB9B986BDC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1753" y="2565496"/>
            <a:ext cx="4975335" cy="2985201"/>
          </a:xfrm>
          <a:prstGeom prst="rect">
            <a:avLst/>
          </a:prstGeom>
          <a:noFill/>
          <a:extLst>
            <a:ext uri="{909E8E84-426E-40DD-AFC4-6F175D3DCCD1}">
              <a14:hiddenFill xmlns:a14="http://schemas.microsoft.com/office/drawing/2010/main">
                <a:solidFill>
                  <a:srgbClr val="FFFFFF"/>
                </a:solidFill>
              </a14:hiddenFill>
            </a:ext>
          </a:extLst>
        </p:spPr>
      </p:pic>
      <p:sp>
        <p:nvSpPr>
          <p:cNvPr id="25" name="Oval 24">
            <a:hlinkClick r:id="rId6" action="ppaction://hlinksldjump"/>
            <a:extLst>
              <a:ext uri="{FF2B5EF4-FFF2-40B4-BE49-F238E27FC236}">
                <a16:creationId xmlns:a16="http://schemas.microsoft.com/office/drawing/2014/main" id="{E5F471FF-1FAA-44ED-8D2C-CDE5A075F6E2}"/>
              </a:ext>
            </a:extLst>
          </p:cNvPr>
          <p:cNvSpPr/>
          <p:nvPr/>
        </p:nvSpPr>
        <p:spPr>
          <a:xfrm>
            <a:off x="2110015"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7" action="ppaction://hlinksldjump"/>
            <a:extLst>
              <a:ext uri="{FF2B5EF4-FFF2-40B4-BE49-F238E27FC236}">
                <a16:creationId xmlns:a16="http://schemas.microsoft.com/office/drawing/2014/main" id="{4EF47408-7207-4FBF-AC32-C546F533BEA9}"/>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8" action="ppaction://hlinksldjump"/>
            <a:extLst>
              <a:ext uri="{FF2B5EF4-FFF2-40B4-BE49-F238E27FC236}">
                <a16:creationId xmlns:a16="http://schemas.microsoft.com/office/drawing/2014/main" id="{EF2E3340-672B-462E-AB07-202AEF0000D2}"/>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9" action="ppaction://hlinksldjump"/>
            <a:extLst>
              <a:ext uri="{FF2B5EF4-FFF2-40B4-BE49-F238E27FC236}">
                <a16:creationId xmlns:a16="http://schemas.microsoft.com/office/drawing/2014/main" id="{93670112-C95B-4D97-8F98-7341BA4E294A}"/>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0" action="ppaction://hlinksldjump"/>
            <a:extLst>
              <a:ext uri="{FF2B5EF4-FFF2-40B4-BE49-F238E27FC236}">
                <a16:creationId xmlns:a16="http://schemas.microsoft.com/office/drawing/2014/main" id="{E9AC924A-1918-4DE7-8A49-C256473577A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1" action="ppaction://hlinksldjump"/>
            <a:extLst>
              <a:ext uri="{FF2B5EF4-FFF2-40B4-BE49-F238E27FC236}">
                <a16:creationId xmlns:a16="http://schemas.microsoft.com/office/drawing/2014/main" id="{FF0FEB9E-0795-4DD9-94F0-65261910FCC8}"/>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2" action="ppaction://hlinksldjump"/>
            <a:extLst>
              <a:ext uri="{FF2B5EF4-FFF2-40B4-BE49-F238E27FC236}">
                <a16:creationId xmlns:a16="http://schemas.microsoft.com/office/drawing/2014/main" id="{A35DFDA9-3720-4218-A349-4C5B890932C4}"/>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3" action="ppaction://hlinksldjump"/>
            <a:extLst>
              <a:ext uri="{FF2B5EF4-FFF2-40B4-BE49-F238E27FC236}">
                <a16:creationId xmlns:a16="http://schemas.microsoft.com/office/drawing/2014/main" id="{A82299D0-3A35-4ABE-B8C4-D1541BCD791D}"/>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4" action="ppaction://hlinksldjump"/>
            <a:extLst>
              <a:ext uri="{FF2B5EF4-FFF2-40B4-BE49-F238E27FC236}">
                <a16:creationId xmlns:a16="http://schemas.microsoft.com/office/drawing/2014/main" id="{A062B232-0BA2-4E4B-A7CB-351B69C68E1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5" action="ppaction://hlinksldjump"/>
            <a:extLst>
              <a:ext uri="{FF2B5EF4-FFF2-40B4-BE49-F238E27FC236}">
                <a16:creationId xmlns:a16="http://schemas.microsoft.com/office/drawing/2014/main" id="{95B4FAC9-593D-4E63-A464-1C450DA01DC2}"/>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6" action="ppaction://hlinksldjump"/>
            <a:extLst>
              <a:ext uri="{FF2B5EF4-FFF2-40B4-BE49-F238E27FC236}">
                <a16:creationId xmlns:a16="http://schemas.microsoft.com/office/drawing/2014/main" id="{9FE92317-7EB1-41BB-AF7C-27F6A27BB017}"/>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7" action="ppaction://hlinksldjump"/>
            <a:extLst>
              <a:ext uri="{FF2B5EF4-FFF2-40B4-BE49-F238E27FC236}">
                <a16:creationId xmlns:a16="http://schemas.microsoft.com/office/drawing/2014/main" id="{5CEE0763-E01E-42C5-B9C8-CA3943D9CD0B}"/>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8" action="ppaction://hlinksldjump"/>
            <a:extLst>
              <a:ext uri="{FF2B5EF4-FFF2-40B4-BE49-F238E27FC236}">
                <a16:creationId xmlns:a16="http://schemas.microsoft.com/office/drawing/2014/main" id="{D2DA0535-9AAD-4AC9-820B-63DEAAAF1179}"/>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9" action="ppaction://hlinksldjump"/>
            <a:extLst>
              <a:ext uri="{FF2B5EF4-FFF2-40B4-BE49-F238E27FC236}">
                <a16:creationId xmlns:a16="http://schemas.microsoft.com/office/drawing/2014/main" id="{6B86B4D4-E1A7-47F4-8442-97653529ED6D}"/>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0" action="ppaction://hlinksldjump"/>
            <a:extLst>
              <a:ext uri="{FF2B5EF4-FFF2-40B4-BE49-F238E27FC236}">
                <a16:creationId xmlns:a16="http://schemas.microsoft.com/office/drawing/2014/main" id="{08E83F37-808A-4AE4-A4CC-9DC20FB81122}"/>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1" action="ppaction://hlinksldjump"/>
            <a:extLst>
              <a:ext uri="{FF2B5EF4-FFF2-40B4-BE49-F238E27FC236}">
                <a16:creationId xmlns:a16="http://schemas.microsoft.com/office/drawing/2014/main" id="{8CAFB91E-3A60-46C1-B3B9-816EB0CD8C18}"/>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2" action="ppaction://hlinksldjump"/>
            <a:extLst>
              <a:ext uri="{FF2B5EF4-FFF2-40B4-BE49-F238E27FC236}">
                <a16:creationId xmlns:a16="http://schemas.microsoft.com/office/drawing/2014/main" id="{58149080-36DB-472B-84BC-1E8058F1F9EA}"/>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3" action="ppaction://hlinksldjump"/>
            <a:extLst>
              <a:ext uri="{FF2B5EF4-FFF2-40B4-BE49-F238E27FC236}">
                <a16:creationId xmlns:a16="http://schemas.microsoft.com/office/drawing/2014/main" id="{66B66F29-77E8-46EA-916C-ACC1628DF42F}"/>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4" action="ppaction://hlinksldjump"/>
            <a:extLst>
              <a:ext uri="{FF2B5EF4-FFF2-40B4-BE49-F238E27FC236}">
                <a16:creationId xmlns:a16="http://schemas.microsoft.com/office/drawing/2014/main" id="{8AFC81C7-7715-40C3-BF42-123895F0BEED}"/>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5" action="ppaction://hlinksldjump"/>
            <a:extLst>
              <a:ext uri="{FF2B5EF4-FFF2-40B4-BE49-F238E27FC236}">
                <a16:creationId xmlns:a16="http://schemas.microsoft.com/office/drawing/2014/main" id="{EC11C13A-AE63-441A-AC92-384DCAE70DC6}"/>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6" action="ppaction://hlinksldjump"/>
            <a:extLst>
              <a:ext uri="{FF2B5EF4-FFF2-40B4-BE49-F238E27FC236}">
                <a16:creationId xmlns:a16="http://schemas.microsoft.com/office/drawing/2014/main" id="{6A58CAE7-30A8-4015-9995-A9C3D01C0799}"/>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7" action="ppaction://hlinksldjump"/>
            <a:extLst>
              <a:ext uri="{FF2B5EF4-FFF2-40B4-BE49-F238E27FC236}">
                <a16:creationId xmlns:a16="http://schemas.microsoft.com/office/drawing/2014/main" id="{2733410C-99CD-422E-B0D5-C2DA4BEF7B5E}"/>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8" action="ppaction://hlinksldjump"/>
            <a:extLst>
              <a:ext uri="{FF2B5EF4-FFF2-40B4-BE49-F238E27FC236}">
                <a16:creationId xmlns:a16="http://schemas.microsoft.com/office/drawing/2014/main" id="{64AED9B8-1D25-4C92-B249-B8A65242437B}"/>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9" action="ppaction://hlinksldjump"/>
            <a:extLst>
              <a:ext uri="{FF2B5EF4-FFF2-40B4-BE49-F238E27FC236}">
                <a16:creationId xmlns:a16="http://schemas.microsoft.com/office/drawing/2014/main" id="{D6391039-1B85-4070-840B-FC54C98C442C}"/>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0" action="ppaction://hlinksldjump"/>
            <a:extLst>
              <a:ext uri="{FF2B5EF4-FFF2-40B4-BE49-F238E27FC236}">
                <a16:creationId xmlns:a16="http://schemas.microsoft.com/office/drawing/2014/main" id="{5588291F-232D-4EE9-8768-5EC18523D52A}"/>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1" action="ppaction://hlinksldjump"/>
            <a:extLst>
              <a:ext uri="{FF2B5EF4-FFF2-40B4-BE49-F238E27FC236}">
                <a16:creationId xmlns:a16="http://schemas.microsoft.com/office/drawing/2014/main" id="{5930D771-3555-4EB0-AD40-60625F8C323F}"/>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2" action="ppaction://hlinksldjump"/>
            <a:extLst>
              <a:ext uri="{FF2B5EF4-FFF2-40B4-BE49-F238E27FC236}">
                <a16:creationId xmlns:a16="http://schemas.microsoft.com/office/drawing/2014/main" id="{DDB0C707-E9B5-4582-B4AB-AECD0C4EF316}"/>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3" action="ppaction://hlinksldjump"/>
            <a:extLst>
              <a:ext uri="{FF2B5EF4-FFF2-40B4-BE49-F238E27FC236}">
                <a16:creationId xmlns:a16="http://schemas.microsoft.com/office/drawing/2014/main" id="{2A5CA913-7390-4418-9D4C-9D62E4D88E4B}"/>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4" action="ppaction://hlinksldjump"/>
            <a:extLst>
              <a:ext uri="{FF2B5EF4-FFF2-40B4-BE49-F238E27FC236}">
                <a16:creationId xmlns:a16="http://schemas.microsoft.com/office/drawing/2014/main" id="{EFE56A39-2BAA-4BF8-B99B-05B39F060745}"/>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5" action="ppaction://hlinksldjump"/>
            <a:extLst>
              <a:ext uri="{FF2B5EF4-FFF2-40B4-BE49-F238E27FC236}">
                <a16:creationId xmlns:a16="http://schemas.microsoft.com/office/drawing/2014/main" id="{E5321906-760B-4A8E-9023-49227438E530}"/>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6" action="ppaction://hlinksldjump"/>
            <a:extLst>
              <a:ext uri="{FF2B5EF4-FFF2-40B4-BE49-F238E27FC236}">
                <a16:creationId xmlns:a16="http://schemas.microsoft.com/office/drawing/2014/main" id="{0FD93C6B-0B63-4748-9B2C-7868B93A55BF}"/>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7" action="ppaction://hlinksldjump"/>
            <a:extLst>
              <a:ext uri="{FF2B5EF4-FFF2-40B4-BE49-F238E27FC236}">
                <a16:creationId xmlns:a16="http://schemas.microsoft.com/office/drawing/2014/main" id="{AB39C2B9-6A36-4EFD-B39E-1EE2D2F5BD7D}"/>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558768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llustration vectorielle de base de données Concept 171851 Art vectoriel  chez Vecteezy">
            <a:extLst>
              <a:ext uri="{FF2B5EF4-FFF2-40B4-BE49-F238E27FC236}">
                <a16:creationId xmlns:a16="http://schemas.microsoft.com/office/drawing/2014/main" id="{DE1D2721-3246-4040-8D54-56A8A1A233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52564" y="4034109"/>
            <a:ext cx="1832539" cy="128277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ases de datos on Pinterest">
            <a:extLst>
              <a:ext uri="{FF2B5EF4-FFF2-40B4-BE49-F238E27FC236}">
                <a16:creationId xmlns:a16="http://schemas.microsoft.com/office/drawing/2014/main" id="{D258777F-E762-4B15-BB61-56434662B7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43149" y="1654196"/>
            <a:ext cx="2648851" cy="1512253"/>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6</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Base de données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TextBox 23">
            <a:extLst>
              <a:ext uri="{FF2B5EF4-FFF2-40B4-BE49-F238E27FC236}">
                <a16:creationId xmlns:a16="http://schemas.microsoft.com/office/drawing/2014/main" id="{DB24FC85-7282-4037-AAD6-EF3F504F2479}"/>
              </a:ext>
            </a:extLst>
          </p:cNvPr>
          <p:cNvSpPr txBox="1"/>
          <p:nvPr/>
        </p:nvSpPr>
        <p:spPr>
          <a:xfrm>
            <a:off x="204625" y="1518824"/>
            <a:ext cx="9947939" cy="4770537"/>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Une base de données est un ensemble d’informations, organisées de manière à être facilement accessibles, gérées et mise à jour.</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Permets donc de stocker, de gérer, de récupérer et manipuler les données de manière efficace et cohérente.</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Facilite l’accès, la recherche et l’analyse des données en fonction des besoins spécifique de l’utilisateur.</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Généralement, </a:t>
            </a:r>
            <a:r>
              <a:rPr lang="fr-FR" sz="1600" dirty="0">
                <a:latin typeface="Cambria" panose="02040503050406030204" pitchFamily="18" charset="0"/>
                <a:ea typeface="Cambria" panose="02040503050406030204" pitchFamily="18" charset="0"/>
                <a:hlinkClick r:id="rId4">
                  <a:extLst>
                    <a:ext uri="{A12FA001-AC4F-418D-AE19-62706E023703}">
                      <ahyp:hlinkClr xmlns:ahyp="http://schemas.microsoft.com/office/drawing/2018/hyperlinkcolor" val="tx"/>
                    </a:ext>
                  </a:extLst>
                </a:hlinkClick>
              </a:rPr>
              <a:t>l’administrateur de la base de données</a:t>
            </a:r>
            <a:r>
              <a:rPr lang="fr-FR" sz="1600" dirty="0">
                <a:latin typeface="Cambria" panose="02040503050406030204" pitchFamily="18" charset="0"/>
                <a:ea typeface="Cambria" panose="02040503050406030204" pitchFamily="18" charset="0"/>
              </a:rPr>
              <a:t> régule les accès des utilisateurs afin de contrôler leurs actions et d’analyser les usages. Pour garantir la cohérence des données et l'intégralité des transactions, toutes les transactions réalisées sur une base de données doivent répondre aux exigences de la conformité </a:t>
            </a:r>
            <a:r>
              <a:rPr lang="fr-FR" sz="1600" dirty="0">
                <a:latin typeface="Cambria" panose="02040503050406030204" pitchFamily="18" charset="0"/>
                <a:ea typeface="Cambria" panose="02040503050406030204" pitchFamily="18" charset="0"/>
                <a:hlinkClick r:id="rId5">
                  <a:extLst>
                    <a:ext uri="{A12FA001-AC4F-418D-AE19-62706E023703}">
                      <ahyp:hlinkClr xmlns:ahyp="http://schemas.microsoft.com/office/drawing/2018/hyperlinkcolor" val="tx"/>
                    </a:ext>
                  </a:extLst>
                </a:hlinkClick>
              </a:rPr>
              <a:t>ACID</a:t>
            </a:r>
            <a:r>
              <a:rPr lang="fr-FR" sz="1600" dirty="0">
                <a:latin typeface="Cambria" panose="02040503050406030204" pitchFamily="18" charset="0"/>
                <a:ea typeface="Cambria" panose="02040503050406030204" pitchFamily="18" charset="0"/>
              </a:rPr>
              <a:t> :</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Le principe d’Atomicité garantit la bonne exécution de la transaction. Les transactions de base de données, peuvent être décomposées en plus petites parties. Si une partie d'une transaction échoue, toute la transaction sera annulée.</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La propriété de Cohérence signifie que seules les données qui suivent des règles prédéfinies peuvent être écrites dans la base de données.</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L’isolement : capacité de traiter simultanément plusieurs transactions de manière indépendante.</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La durabilité</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p:txBody>
      </p:sp>
      <p:sp>
        <p:nvSpPr>
          <p:cNvPr id="25" name="Oval 24">
            <a:hlinkClick r:id="rId6" action="ppaction://hlinksldjump"/>
            <a:extLst>
              <a:ext uri="{FF2B5EF4-FFF2-40B4-BE49-F238E27FC236}">
                <a16:creationId xmlns:a16="http://schemas.microsoft.com/office/drawing/2014/main" id="{9566541E-644B-4699-8FFF-2DDF203576C1}"/>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7" action="ppaction://hlinksldjump"/>
            <a:extLst>
              <a:ext uri="{FF2B5EF4-FFF2-40B4-BE49-F238E27FC236}">
                <a16:creationId xmlns:a16="http://schemas.microsoft.com/office/drawing/2014/main" id="{A0325BA4-B62E-4794-B9E0-5A947CA5BAEE}"/>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Oval 26">
            <a:hlinkClick r:id="rId8" action="ppaction://hlinksldjump"/>
            <a:extLst>
              <a:ext uri="{FF2B5EF4-FFF2-40B4-BE49-F238E27FC236}">
                <a16:creationId xmlns:a16="http://schemas.microsoft.com/office/drawing/2014/main" id="{D3424195-6FED-41EE-90EB-0120C498FD70}"/>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Oval 27">
            <a:hlinkClick r:id="rId9" action="ppaction://hlinksldjump"/>
            <a:extLst>
              <a:ext uri="{FF2B5EF4-FFF2-40B4-BE49-F238E27FC236}">
                <a16:creationId xmlns:a16="http://schemas.microsoft.com/office/drawing/2014/main" id="{842DFB68-507F-4602-8DE5-910D6809A505}"/>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10" action="ppaction://hlinksldjump"/>
            <a:extLst>
              <a:ext uri="{FF2B5EF4-FFF2-40B4-BE49-F238E27FC236}">
                <a16:creationId xmlns:a16="http://schemas.microsoft.com/office/drawing/2014/main" id="{A304AD3C-726C-4D35-8635-04A939069158}"/>
              </a:ext>
            </a:extLst>
          </p:cNvPr>
          <p:cNvSpPr/>
          <p:nvPr/>
        </p:nvSpPr>
        <p:spPr>
          <a:xfrm>
            <a:off x="2395751"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11" action="ppaction://hlinksldjump"/>
            <a:extLst>
              <a:ext uri="{FF2B5EF4-FFF2-40B4-BE49-F238E27FC236}">
                <a16:creationId xmlns:a16="http://schemas.microsoft.com/office/drawing/2014/main" id="{70C25D52-E976-490F-9F1C-5CEE0FB69F42}"/>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2" action="ppaction://hlinksldjump"/>
            <a:extLst>
              <a:ext uri="{FF2B5EF4-FFF2-40B4-BE49-F238E27FC236}">
                <a16:creationId xmlns:a16="http://schemas.microsoft.com/office/drawing/2014/main" id="{816B7810-431F-460F-AC19-AAF3C01FDD1B}"/>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3" action="ppaction://hlinksldjump"/>
            <a:extLst>
              <a:ext uri="{FF2B5EF4-FFF2-40B4-BE49-F238E27FC236}">
                <a16:creationId xmlns:a16="http://schemas.microsoft.com/office/drawing/2014/main" id="{CCE7FA9B-F050-467E-B070-4BEC04CE638A}"/>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4" action="ppaction://hlinksldjump"/>
            <a:extLst>
              <a:ext uri="{FF2B5EF4-FFF2-40B4-BE49-F238E27FC236}">
                <a16:creationId xmlns:a16="http://schemas.microsoft.com/office/drawing/2014/main" id="{C7F3F748-8AE2-43E7-B97E-11B1CD0327A7}"/>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5" action="ppaction://hlinksldjump"/>
            <a:extLst>
              <a:ext uri="{FF2B5EF4-FFF2-40B4-BE49-F238E27FC236}">
                <a16:creationId xmlns:a16="http://schemas.microsoft.com/office/drawing/2014/main" id="{384A93DC-5970-4A7B-BE0F-B7769227A1A8}"/>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6" action="ppaction://hlinksldjump"/>
            <a:extLst>
              <a:ext uri="{FF2B5EF4-FFF2-40B4-BE49-F238E27FC236}">
                <a16:creationId xmlns:a16="http://schemas.microsoft.com/office/drawing/2014/main" id="{5844F880-1FD5-4EA9-9408-3950F6330B9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7" action="ppaction://hlinksldjump"/>
            <a:extLst>
              <a:ext uri="{FF2B5EF4-FFF2-40B4-BE49-F238E27FC236}">
                <a16:creationId xmlns:a16="http://schemas.microsoft.com/office/drawing/2014/main" id="{BF207659-A02F-4922-9F50-517FF41121A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8" action="ppaction://hlinksldjump"/>
            <a:extLst>
              <a:ext uri="{FF2B5EF4-FFF2-40B4-BE49-F238E27FC236}">
                <a16:creationId xmlns:a16="http://schemas.microsoft.com/office/drawing/2014/main" id="{9A29D17B-B73D-435E-ADB9-65F991D556C9}"/>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9" action="ppaction://hlinksldjump"/>
            <a:extLst>
              <a:ext uri="{FF2B5EF4-FFF2-40B4-BE49-F238E27FC236}">
                <a16:creationId xmlns:a16="http://schemas.microsoft.com/office/drawing/2014/main" id="{F60F5A52-F851-4212-80E2-39FA0773999B}"/>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20" action="ppaction://hlinksldjump"/>
            <a:extLst>
              <a:ext uri="{FF2B5EF4-FFF2-40B4-BE49-F238E27FC236}">
                <a16:creationId xmlns:a16="http://schemas.microsoft.com/office/drawing/2014/main" id="{1FA2F55F-0C08-471A-923D-C1510C926961}"/>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21" action="ppaction://hlinksldjump"/>
            <a:extLst>
              <a:ext uri="{FF2B5EF4-FFF2-40B4-BE49-F238E27FC236}">
                <a16:creationId xmlns:a16="http://schemas.microsoft.com/office/drawing/2014/main" id="{5BF32399-B9AF-4F5A-81D8-4C403430B2F9}"/>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2" action="ppaction://hlinksldjump"/>
            <a:extLst>
              <a:ext uri="{FF2B5EF4-FFF2-40B4-BE49-F238E27FC236}">
                <a16:creationId xmlns:a16="http://schemas.microsoft.com/office/drawing/2014/main" id="{0AF659AE-BE5A-4024-BA0D-E6BC9CBC6A4D}"/>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3" action="ppaction://hlinksldjump"/>
            <a:extLst>
              <a:ext uri="{FF2B5EF4-FFF2-40B4-BE49-F238E27FC236}">
                <a16:creationId xmlns:a16="http://schemas.microsoft.com/office/drawing/2014/main" id="{4FBC6FBF-9D52-4186-91AC-D81B8D63D99B}"/>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4" action="ppaction://hlinksldjump"/>
            <a:extLst>
              <a:ext uri="{FF2B5EF4-FFF2-40B4-BE49-F238E27FC236}">
                <a16:creationId xmlns:a16="http://schemas.microsoft.com/office/drawing/2014/main" id="{29D3738A-0AFB-454E-B56D-557BC22187D3}"/>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5" action="ppaction://hlinksldjump"/>
            <a:extLst>
              <a:ext uri="{FF2B5EF4-FFF2-40B4-BE49-F238E27FC236}">
                <a16:creationId xmlns:a16="http://schemas.microsoft.com/office/drawing/2014/main" id="{5568772E-CA69-42E6-B764-C308A1E7E75B}"/>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6" action="ppaction://hlinksldjump"/>
            <a:extLst>
              <a:ext uri="{FF2B5EF4-FFF2-40B4-BE49-F238E27FC236}">
                <a16:creationId xmlns:a16="http://schemas.microsoft.com/office/drawing/2014/main" id="{5E6048CE-4B87-4237-8363-5B39C26DF183}"/>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7" action="ppaction://hlinksldjump"/>
            <a:extLst>
              <a:ext uri="{FF2B5EF4-FFF2-40B4-BE49-F238E27FC236}">
                <a16:creationId xmlns:a16="http://schemas.microsoft.com/office/drawing/2014/main" id="{0567A928-B644-480F-AC0B-E5C6F4B3AB17}"/>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8" action="ppaction://hlinksldjump"/>
            <a:extLst>
              <a:ext uri="{FF2B5EF4-FFF2-40B4-BE49-F238E27FC236}">
                <a16:creationId xmlns:a16="http://schemas.microsoft.com/office/drawing/2014/main" id="{2AC99D4D-5365-4305-80EA-73CB3BD9E90F}"/>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9" action="ppaction://hlinksldjump"/>
            <a:extLst>
              <a:ext uri="{FF2B5EF4-FFF2-40B4-BE49-F238E27FC236}">
                <a16:creationId xmlns:a16="http://schemas.microsoft.com/office/drawing/2014/main" id="{D733E666-B6B1-4430-941C-21674A6ABB60}"/>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30" action="ppaction://hlinksldjump"/>
            <a:extLst>
              <a:ext uri="{FF2B5EF4-FFF2-40B4-BE49-F238E27FC236}">
                <a16:creationId xmlns:a16="http://schemas.microsoft.com/office/drawing/2014/main" id="{FFBEB55A-0AB9-44A7-889C-B6C9D843AEB1}"/>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31" action="ppaction://hlinksldjump"/>
            <a:extLst>
              <a:ext uri="{FF2B5EF4-FFF2-40B4-BE49-F238E27FC236}">
                <a16:creationId xmlns:a16="http://schemas.microsoft.com/office/drawing/2014/main" id="{ED1E8885-0ED5-4B49-AFE2-6E84EA199BA2}"/>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2" action="ppaction://hlinksldjump"/>
            <a:extLst>
              <a:ext uri="{FF2B5EF4-FFF2-40B4-BE49-F238E27FC236}">
                <a16:creationId xmlns:a16="http://schemas.microsoft.com/office/drawing/2014/main" id="{D567E27E-B92A-4A08-90D4-C33D9CFA940F}"/>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3" action="ppaction://hlinksldjump"/>
            <a:extLst>
              <a:ext uri="{FF2B5EF4-FFF2-40B4-BE49-F238E27FC236}">
                <a16:creationId xmlns:a16="http://schemas.microsoft.com/office/drawing/2014/main" id="{A06A153E-D4CE-440D-BCF5-151D3E7574BB}"/>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4" action="ppaction://hlinksldjump"/>
            <a:extLst>
              <a:ext uri="{FF2B5EF4-FFF2-40B4-BE49-F238E27FC236}">
                <a16:creationId xmlns:a16="http://schemas.microsoft.com/office/drawing/2014/main" id="{131D3379-82A3-4EA9-A414-6C508E27D5BE}"/>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5" action="ppaction://hlinksldjump"/>
            <a:extLst>
              <a:ext uri="{FF2B5EF4-FFF2-40B4-BE49-F238E27FC236}">
                <a16:creationId xmlns:a16="http://schemas.microsoft.com/office/drawing/2014/main" id="{2BE7F97D-443E-49D0-91C8-BA3E9CD9022A}"/>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6" action="ppaction://hlinksldjump"/>
            <a:extLst>
              <a:ext uri="{FF2B5EF4-FFF2-40B4-BE49-F238E27FC236}">
                <a16:creationId xmlns:a16="http://schemas.microsoft.com/office/drawing/2014/main" id="{827FE92B-7CC3-4A5F-AD5B-FF61F4A6E21B}"/>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7" action="ppaction://hlinksldjump"/>
            <a:extLst>
              <a:ext uri="{FF2B5EF4-FFF2-40B4-BE49-F238E27FC236}">
                <a16:creationId xmlns:a16="http://schemas.microsoft.com/office/drawing/2014/main" id="{5BCF861F-A4B2-428B-B5BA-2110E5B370EE}"/>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8" action="ppaction://hlinksldjump"/>
            <a:extLst>
              <a:ext uri="{FF2B5EF4-FFF2-40B4-BE49-F238E27FC236}">
                <a16:creationId xmlns:a16="http://schemas.microsoft.com/office/drawing/2014/main" id="{B3AD72C1-3771-4D4C-B3C3-C4835D415F47}"/>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9" action="ppaction://hlinksldjump"/>
            <a:extLst>
              <a:ext uri="{FF2B5EF4-FFF2-40B4-BE49-F238E27FC236}">
                <a16:creationId xmlns:a16="http://schemas.microsoft.com/office/drawing/2014/main" id="{599B196E-72D5-46C7-8579-6BF9221D31B0}"/>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40" action="ppaction://hlinksldjump"/>
            <a:extLst>
              <a:ext uri="{FF2B5EF4-FFF2-40B4-BE49-F238E27FC236}">
                <a16:creationId xmlns:a16="http://schemas.microsoft.com/office/drawing/2014/main" id="{C0CDB364-211E-4C75-970F-49CFACB88D78}"/>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8129786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7</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Système de Gestion de Base de Données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38C29DFD-EC1C-45E1-AB6A-E5BE23B7416B}"/>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E876553D-1358-48C5-90B0-2BE79FDADE52}"/>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4E1AA0D2-210A-4F91-AF37-CAE2A05CD07C}"/>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TextBox 26">
            <a:extLst>
              <a:ext uri="{FF2B5EF4-FFF2-40B4-BE49-F238E27FC236}">
                <a16:creationId xmlns:a16="http://schemas.microsoft.com/office/drawing/2014/main" id="{B8563725-7749-4376-976E-C053734FD2B4}"/>
              </a:ext>
            </a:extLst>
          </p:cNvPr>
          <p:cNvSpPr txBox="1"/>
          <p:nvPr/>
        </p:nvSpPr>
        <p:spPr>
          <a:xfrm>
            <a:off x="204625" y="1518824"/>
            <a:ext cx="9947939" cy="3539430"/>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Un SGBD est un logiciel spécialisé pour :</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Définir le modèle de données</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Créer et gérer efficacement les bases de données (administration de la base)</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Fonctionnalités pour le stockage, l’organisation, récupérer et mettre à jour les données de manière structurée.</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Simplifié la manipulation des données et garantir leur intégrité</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Sécurité et performance</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Concurrence des accès, droits d’accès</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p:txBody>
      </p:sp>
      <p:sp>
        <p:nvSpPr>
          <p:cNvPr id="28" name="Oval 27">
            <a:hlinkClick r:id="rId5" action="ppaction://hlinksldjump"/>
            <a:extLst>
              <a:ext uri="{FF2B5EF4-FFF2-40B4-BE49-F238E27FC236}">
                <a16:creationId xmlns:a16="http://schemas.microsoft.com/office/drawing/2014/main" id="{9C3E8E1C-2F60-4BA0-BA94-27715F4BC881}"/>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6" action="ppaction://hlinksldjump"/>
            <a:extLst>
              <a:ext uri="{FF2B5EF4-FFF2-40B4-BE49-F238E27FC236}">
                <a16:creationId xmlns:a16="http://schemas.microsoft.com/office/drawing/2014/main" id="{9A9324BA-A4F2-4844-BABA-2054410A5E40}"/>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B3136613-45B7-435D-B6F9-6CAEEE2AC62E}"/>
              </a:ext>
            </a:extLst>
          </p:cNvPr>
          <p:cNvSpPr/>
          <p:nvPr/>
        </p:nvSpPr>
        <p:spPr>
          <a:xfrm>
            <a:off x="2681487"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2BCC534A-A56D-42FA-A6E6-74360B409B9E}"/>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1F6843A1-B773-43A4-82F7-83347D8C2094}"/>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86085627-31E6-46F2-AFA4-40B70056C0E6}"/>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08D287A7-FC72-4A88-8467-0BCC8E95643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1C10B087-9CDE-4BE2-AAEE-884D68A4EE76}"/>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17D0F716-C81C-4B83-9824-7B06F4FB8EC1}"/>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AC3FBF6E-B1B8-44F4-B978-0066517364A0}"/>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89298999-CB52-40B3-80A2-F7FCA6184346}"/>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6B61B5AE-AF5F-4A6B-8AA4-D2297CA6A566}"/>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0B84377D-6DD0-40B2-AD1B-3FC1CED3A5C9}"/>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74DDF450-AE2B-485E-B400-33B04EA74C6B}"/>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4CAFFF1D-9C52-4185-A935-329AEA5A8680}"/>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036933E7-DEF0-4E67-9EB6-02EE5D7CD1BB}"/>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24B8BA9E-C832-4A11-A81D-5C57CA6E7285}"/>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F7DFF0FE-9257-4C9A-816C-B5F5BDF48D48}"/>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C1DA3CB7-A49D-49DC-99BB-76D098C7DEEA}"/>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A2F1846E-002E-42B0-80CB-205EF2E90E9F}"/>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713FEB65-3DB8-430E-8287-E3EE8CEDD676}"/>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7C8C93D2-CCA6-42EC-B826-6C5CEAEFB2F9}"/>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B69359E8-77D7-4EF8-B53D-4A20A15FD56D}"/>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AA334AE3-D5DE-4926-AD95-1E9E92BF7B83}"/>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25999A67-FF6A-4EE2-95D2-63F6C6F4BCEA}"/>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21586837-5691-449E-BD4E-82537F75C4A4}"/>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B67FB79B-CE9A-4966-8D6F-B21CE8C5CE29}"/>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E7F49ADB-AE1F-44AF-A2A0-7E21160D15C3}"/>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F361F192-A46A-4780-9330-41420E004B64}"/>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275AA455-D24E-41D2-A50D-8E8CEC70277C}"/>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A8F0A163-4096-4DA5-975F-87C382068E33}"/>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DBF6AEC6-FFC9-4FB8-BB81-70A0E4912648}"/>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95800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8</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SGBD et Interfaces</a:t>
            </a:r>
            <a:endParaRPr lang="fr-FR" sz="2000"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38C29DFD-EC1C-45E1-AB6A-E5BE23B7416B}"/>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E876553D-1358-48C5-90B0-2BE79FDADE52}"/>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4E1AA0D2-210A-4F91-AF37-CAE2A05CD07C}"/>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TextBox 27">
            <a:extLst>
              <a:ext uri="{FF2B5EF4-FFF2-40B4-BE49-F238E27FC236}">
                <a16:creationId xmlns:a16="http://schemas.microsoft.com/office/drawing/2014/main" id="{B6F2E294-D0E3-49C1-81C7-DEA321D630D7}"/>
              </a:ext>
            </a:extLst>
          </p:cNvPr>
          <p:cNvSpPr txBox="1"/>
          <p:nvPr/>
        </p:nvSpPr>
        <p:spPr>
          <a:xfrm>
            <a:off x="204625" y="1518824"/>
            <a:ext cx="9947939" cy="1569660"/>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Un SGBD est un moteur qui fournit un travail avec lequel on interagit au travers de requêtes SQL.</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Plusieurs interfaces possibles : GUI pour rendre les interactions plus faciles, distincts du SGBD, mais qui facilitent la saisie des requêtes et la visualisation des résultats</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err="1">
                <a:latin typeface="Cambria" panose="02040503050406030204" pitchFamily="18" charset="0"/>
                <a:ea typeface="Cambria" panose="02040503050406030204" pitchFamily="18" charset="0"/>
              </a:rPr>
              <a:t>DBBrowser</a:t>
            </a:r>
            <a:r>
              <a:rPr lang="fr-FR" sz="1600" dirty="0">
                <a:latin typeface="Cambria" panose="02040503050406030204" pitchFamily="18" charset="0"/>
                <a:ea typeface="Cambria" panose="02040503050406030204" pitchFamily="18" charset="0"/>
              </a:rPr>
              <a:t> for </a:t>
            </a:r>
            <a:r>
              <a:rPr lang="fr-FR" sz="1600" dirty="0" err="1">
                <a:latin typeface="Cambria" panose="02040503050406030204" pitchFamily="18" charset="0"/>
                <a:ea typeface="Cambria" panose="02040503050406030204" pitchFamily="18" charset="0"/>
              </a:rPr>
              <a:t>SQLIte</a:t>
            </a:r>
            <a:r>
              <a:rPr lang="fr-FR" sz="1600" dirty="0">
                <a:latin typeface="Cambria" panose="02040503050406030204" pitchFamily="18" charset="0"/>
                <a:ea typeface="Cambria" panose="02040503050406030204" pitchFamily="18" charset="0"/>
              </a:rPr>
              <a:t>, </a:t>
            </a:r>
            <a:r>
              <a:rPr lang="fr-FR" sz="1600" dirty="0" err="1">
                <a:latin typeface="Cambria" panose="02040503050406030204" pitchFamily="18" charset="0"/>
                <a:ea typeface="Cambria" panose="02040503050406030204" pitchFamily="18" charset="0"/>
              </a:rPr>
              <a:t>phpMyAdmin,pgAdmin</a:t>
            </a:r>
            <a:r>
              <a:rPr lang="fr-FR" sz="1600" dirty="0">
                <a:latin typeface="Cambria" panose="02040503050406030204" pitchFamily="18" charset="0"/>
                <a:ea typeface="Cambria" panose="02040503050406030204" pitchFamily="18" charset="0"/>
              </a:rPr>
              <a:t>, SQL Server Studio, etc…</a:t>
            </a:r>
          </a:p>
        </p:txBody>
      </p:sp>
      <p:pic>
        <p:nvPicPr>
          <p:cNvPr id="2" name="Picture 1">
            <a:extLst>
              <a:ext uri="{FF2B5EF4-FFF2-40B4-BE49-F238E27FC236}">
                <a16:creationId xmlns:a16="http://schemas.microsoft.com/office/drawing/2014/main" id="{D9A857C5-CD98-4805-8B58-676619960207}"/>
              </a:ext>
            </a:extLst>
          </p:cNvPr>
          <p:cNvPicPr>
            <a:picLocks noChangeAspect="1"/>
          </p:cNvPicPr>
          <p:nvPr/>
        </p:nvPicPr>
        <p:blipFill>
          <a:blip r:embed="rId5"/>
          <a:stretch>
            <a:fillRect/>
          </a:stretch>
        </p:blipFill>
        <p:spPr>
          <a:xfrm>
            <a:off x="117388" y="3202122"/>
            <a:ext cx="5978612" cy="3007329"/>
          </a:xfrm>
          <a:prstGeom prst="rect">
            <a:avLst/>
          </a:prstGeom>
        </p:spPr>
      </p:pic>
      <p:pic>
        <p:nvPicPr>
          <p:cNvPr id="3" name="Picture 2">
            <a:extLst>
              <a:ext uri="{FF2B5EF4-FFF2-40B4-BE49-F238E27FC236}">
                <a16:creationId xmlns:a16="http://schemas.microsoft.com/office/drawing/2014/main" id="{354E2704-AD6E-4A94-A1CA-3CF742E7DBE7}"/>
              </a:ext>
            </a:extLst>
          </p:cNvPr>
          <p:cNvPicPr>
            <a:picLocks noChangeAspect="1"/>
          </p:cNvPicPr>
          <p:nvPr/>
        </p:nvPicPr>
        <p:blipFill>
          <a:blip r:embed="rId6"/>
          <a:stretch>
            <a:fillRect/>
          </a:stretch>
        </p:blipFill>
        <p:spPr>
          <a:xfrm>
            <a:off x="6538190" y="3202122"/>
            <a:ext cx="5110792" cy="3154868"/>
          </a:xfrm>
          <a:prstGeom prst="rect">
            <a:avLst/>
          </a:prstGeom>
        </p:spPr>
      </p:pic>
      <p:sp>
        <p:nvSpPr>
          <p:cNvPr id="27" name="Oval 26">
            <a:hlinkClick r:id="rId7" action="ppaction://hlinksldjump"/>
            <a:extLst>
              <a:ext uri="{FF2B5EF4-FFF2-40B4-BE49-F238E27FC236}">
                <a16:creationId xmlns:a16="http://schemas.microsoft.com/office/drawing/2014/main" id="{F9C9ACEB-B3E2-4A0B-BDA0-D394B07C9152}"/>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Oval 28">
            <a:hlinkClick r:id="rId8" action="ppaction://hlinksldjump"/>
            <a:extLst>
              <a:ext uri="{FF2B5EF4-FFF2-40B4-BE49-F238E27FC236}">
                <a16:creationId xmlns:a16="http://schemas.microsoft.com/office/drawing/2014/main" id="{00F215AF-828E-4CB4-BBE9-A39662602D8B}"/>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9" action="ppaction://hlinksldjump"/>
            <a:extLst>
              <a:ext uri="{FF2B5EF4-FFF2-40B4-BE49-F238E27FC236}">
                <a16:creationId xmlns:a16="http://schemas.microsoft.com/office/drawing/2014/main" id="{DAE85582-AC3A-4DB5-BDC8-094ADB738A5A}"/>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10" action="ppaction://hlinksldjump"/>
            <a:extLst>
              <a:ext uri="{FF2B5EF4-FFF2-40B4-BE49-F238E27FC236}">
                <a16:creationId xmlns:a16="http://schemas.microsoft.com/office/drawing/2014/main" id="{E0250428-6F0D-4B85-83A3-BBDF93661BE9}"/>
              </a:ext>
            </a:extLst>
          </p:cNvPr>
          <p:cNvSpPr/>
          <p:nvPr/>
        </p:nvSpPr>
        <p:spPr>
          <a:xfrm>
            <a:off x="2967223"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11" action="ppaction://hlinksldjump"/>
            <a:extLst>
              <a:ext uri="{FF2B5EF4-FFF2-40B4-BE49-F238E27FC236}">
                <a16:creationId xmlns:a16="http://schemas.microsoft.com/office/drawing/2014/main" id="{00DB4C38-E666-49FB-8738-75708323ED07}"/>
              </a:ext>
            </a:extLst>
          </p:cNvPr>
          <p:cNvSpPr/>
          <p:nvPr/>
        </p:nvSpPr>
        <p:spPr>
          <a:xfrm>
            <a:off x="325295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2" action="ppaction://hlinksldjump"/>
            <a:extLst>
              <a:ext uri="{FF2B5EF4-FFF2-40B4-BE49-F238E27FC236}">
                <a16:creationId xmlns:a16="http://schemas.microsoft.com/office/drawing/2014/main" id="{91D334DA-5908-4D81-9E29-AC0924D2B064}"/>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3" action="ppaction://hlinksldjump"/>
            <a:extLst>
              <a:ext uri="{FF2B5EF4-FFF2-40B4-BE49-F238E27FC236}">
                <a16:creationId xmlns:a16="http://schemas.microsoft.com/office/drawing/2014/main" id="{81130BE1-0D6F-4EE4-9D21-AFA73C06C945}"/>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4" action="ppaction://hlinksldjump"/>
            <a:extLst>
              <a:ext uri="{FF2B5EF4-FFF2-40B4-BE49-F238E27FC236}">
                <a16:creationId xmlns:a16="http://schemas.microsoft.com/office/drawing/2014/main" id="{694406B1-9CFC-466C-8A67-7528CD6B558B}"/>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5" action="ppaction://hlinksldjump"/>
            <a:extLst>
              <a:ext uri="{FF2B5EF4-FFF2-40B4-BE49-F238E27FC236}">
                <a16:creationId xmlns:a16="http://schemas.microsoft.com/office/drawing/2014/main" id="{0D21630F-ECFC-4FF4-8F41-400B5B31A02B}"/>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6" action="ppaction://hlinksldjump"/>
            <a:extLst>
              <a:ext uri="{FF2B5EF4-FFF2-40B4-BE49-F238E27FC236}">
                <a16:creationId xmlns:a16="http://schemas.microsoft.com/office/drawing/2014/main" id="{3239AB9A-3E20-4577-8366-00592AAAB098}"/>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7" action="ppaction://hlinksldjump"/>
            <a:extLst>
              <a:ext uri="{FF2B5EF4-FFF2-40B4-BE49-F238E27FC236}">
                <a16:creationId xmlns:a16="http://schemas.microsoft.com/office/drawing/2014/main" id="{1C9DDE87-00D9-4D9C-96AF-29D5D5CCD630}"/>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8" action="ppaction://hlinksldjump"/>
            <a:extLst>
              <a:ext uri="{FF2B5EF4-FFF2-40B4-BE49-F238E27FC236}">
                <a16:creationId xmlns:a16="http://schemas.microsoft.com/office/drawing/2014/main" id="{E077BB03-6805-4C23-A729-50A085770A96}"/>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9" action="ppaction://hlinksldjump"/>
            <a:extLst>
              <a:ext uri="{FF2B5EF4-FFF2-40B4-BE49-F238E27FC236}">
                <a16:creationId xmlns:a16="http://schemas.microsoft.com/office/drawing/2014/main" id="{2FBF6F53-A8B0-4407-ABEB-EB82925F8ABF}"/>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20" action="ppaction://hlinksldjump"/>
            <a:extLst>
              <a:ext uri="{FF2B5EF4-FFF2-40B4-BE49-F238E27FC236}">
                <a16:creationId xmlns:a16="http://schemas.microsoft.com/office/drawing/2014/main" id="{4AF07047-91A1-47DA-AA72-B257428F8570}"/>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21" action="ppaction://hlinksldjump"/>
            <a:extLst>
              <a:ext uri="{FF2B5EF4-FFF2-40B4-BE49-F238E27FC236}">
                <a16:creationId xmlns:a16="http://schemas.microsoft.com/office/drawing/2014/main" id="{FB14E30C-DD68-48C4-9BEB-7CB5FDF2489A}"/>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2" action="ppaction://hlinksldjump"/>
            <a:extLst>
              <a:ext uri="{FF2B5EF4-FFF2-40B4-BE49-F238E27FC236}">
                <a16:creationId xmlns:a16="http://schemas.microsoft.com/office/drawing/2014/main" id="{485EF62D-1975-413B-B675-21B49A5FE4A8}"/>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3" action="ppaction://hlinksldjump"/>
            <a:extLst>
              <a:ext uri="{FF2B5EF4-FFF2-40B4-BE49-F238E27FC236}">
                <a16:creationId xmlns:a16="http://schemas.microsoft.com/office/drawing/2014/main" id="{82DEF153-83C3-426B-B359-A2AB62ABCB9F}"/>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4" action="ppaction://hlinksldjump"/>
            <a:extLst>
              <a:ext uri="{FF2B5EF4-FFF2-40B4-BE49-F238E27FC236}">
                <a16:creationId xmlns:a16="http://schemas.microsoft.com/office/drawing/2014/main" id="{9FECDBC3-5933-4CEE-8B74-CFD8A0E692FF}"/>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5" action="ppaction://hlinksldjump"/>
            <a:extLst>
              <a:ext uri="{FF2B5EF4-FFF2-40B4-BE49-F238E27FC236}">
                <a16:creationId xmlns:a16="http://schemas.microsoft.com/office/drawing/2014/main" id="{2BC6B54E-BFF7-4AE8-84E1-8FE820B43938}"/>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6" action="ppaction://hlinksldjump"/>
            <a:extLst>
              <a:ext uri="{FF2B5EF4-FFF2-40B4-BE49-F238E27FC236}">
                <a16:creationId xmlns:a16="http://schemas.microsoft.com/office/drawing/2014/main" id="{149D578F-1DF6-401A-82BC-D7A607DE1285}"/>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7" action="ppaction://hlinksldjump"/>
            <a:extLst>
              <a:ext uri="{FF2B5EF4-FFF2-40B4-BE49-F238E27FC236}">
                <a16:creationId xmlns:a16="http://schemas.microsoft.com/office/drawing/2014/main" id="{8E374F38-18B8-4EAB-A586-7088AF15ED00}"/>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8" action="ppaction://hlinksldjump"/>
            <a:extLst>
              <a:ext uri="{FF2B5EF4-FFF2-40B4-BE49-F238E27FC236}">
                <a16:creationId xmlns:a16="http://schemas.microsoft.com/office/drawing/2014/main" id="{F6612EEA-C67C-4E67-853E-08291A2B0BB9}"/>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9" action="ppaction://hlinksldjump"/>
            <a:extLst>
              <a:ext uri="{FF2B5EF4-FFF2-40B4-BE49-F238E27FC236}">
                <a16:creationId xmlns:a16="http://schemas.microsoft.com/office/drawing/2014/main" id="{B20015AE-046F-4C84-8C74-B8F18D4A1844}"/>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30" action="ppaction://hlinksldjump"/>
            <a:extLst>
              <a:ext uri="{FF2B5EF4-FFF2-40B4-BE49-F238E27FC236}">
                <a16:creationId xmlns:a16="http://schemas.microsoft.com/office/drawing/2014/main" id="{9FEA2BB5-3CE6-4F75-92A5-C4912029F05C}"/>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31" action="ppaction://hlinksldjump"/>
            <a:extLst>
              <a:ext uri="{FF2B5EF4-FFF2-40B4-BE49-F238E27FC236}">
                <a16:creationId xmlns:a16="http://schemas.microsoft.com/office/drawing/2014/main" id="{8786E268-0E21-4658-807F-2877BDDEB0E0}"/>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2" action="ppaction://hlinksldjump"/>
            <a:extLst>
              <a:ext uri="{FF2B5EF4-FFF2-40B4-BE49-F238E27FC236}">
                <a16:creationId xmlns:a16="http://schemas.microsoft.com/office/drawing/2014/main" id="{82BB042B-D5B6-4DBE-A7B5-A922CED81842}"/>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3" action="ppaction://hlinksldjump"/>
            <a:extLst>
              <a:ext uri="{FF2B5EF4-FFF2-40B4-BE49-F238E27FC236}">
                <a16:creationId xmlns:a16="http://schemas.microsoft.com/office/drawing/2014/main" id="{D57D1F73-D183-40FE-A049-5C0064ECA603}"/>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4" action="ppaction://hlinksldjump"/>
            <a:extLst>
              <a:ext uri="{FF2B5EF4-FFF2-40B4-BE49-F238E27FC236}">
                <a16:creationId xmlns:a16="http://schemas.microsoft.com/office/drawing/2014/main" id="{1AB1536A-43C3-4B8A-AE83-75B4977D47DA}"/>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5" action="ppaction://hlinksldjump"/>
            <a:extLst>
              <a:ext uri="{FF2B5EF4-FFF2-40B4-BE49-F238E27FC236}">
                <a16:creationId xmlns:a16="http://schemas.microsoft.com/office/drawing/2014/main" id="{B75B3ECC-A222-4ADB-8CF5-EAEE0F841B3E}"/>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6" action="ppaction://hlinksldjump"/>
            <a:extLst>
              <a:ext uri="{FF2B5EF4-FFF2-40B4-BE49-F238E27FC236}">
                <a16:creationId xmlns:a16="http://schemas.microsoft.com/office/drawing/2014/main" id="{982459C3-93C2-4A7B-9DD1-68D3084C621E}"/>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7" action="ppaction://hlinksldjump"/>
            <a:extLst>
              <a:ext uri="{FF2B5EF4-FFF2-40B4-BE49-F238E27FC236}">
                <a16:creationId xmlns:a16="http://schemas.microsoft.com/office/drawing/2014/main" id="{02ED5CAB-B934-43AA-9B7E-9A4928A8A797}"/>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8" action="ppaction://hlinksldjump"/>
            <a:extLst>
              <a:ext uri="{FF2B5EF4-FFF2-40B4-BE49-F238E27FC236}">
                <a16:creationId xmlns:a16="http://schemas.microsoft.com/office/drawing/2014/main" id="{E4DA48DF-CBCD-407D-B4B0-4BA082462645}"/>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033926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D86FBE0-D529-4F12-BFA0-4083CC77EE39}"/>
              </a:ext>
            </a:extLst>
          </p:cNvPr>
          <p:cNvSpPr>
            <a:spLocks noGrp="1"/>
          </p:cNvSpPr>
          <p:nvPr>
            <p:ph type="ftr" sz="quarter" idx="11"/>
          </p:nvPr>
        </p:nvSpPr>
        <p:spPr/>
        <p:txBody>
          <a:bodyPr/>
          <a:lstStyle/>
          <a:p>
            <a:r>
              <a:rPr lang="fr-FR"/>
              <a:t>IPSA 2023 - 2024</a:t>
            </a:r>
          </a:p>
        </p:txBody>
      </p:sp>
      <p:sp>
        <p:nvSpPr>
          <p:cNvPr id="6" name="TextBox 5">
            <a:extLst>
              <a:ext uri="{FF2B5EF4-FFF2-40B4-BE49-F238E27FC236}">
                <a16:creationId xmlns:a16="http://schemas.microsoft.com/office/drawing/2014/main" id="{B9A73644-2558-4547-AD75-DFF8D2DCFAB7}"/>
              </a:ext>
            </a:extLst>
          </p:cNvPr>
          <p:cNvSpPr txBox="1"/>
          <p:nvPr/>
        </p:nvSpPr>
        <p:spPr>
          <a:xfrm>
            <a:off x="11105965" y="6356350"/>
            <a:ext cx="1086035" cy="369332"/>
          </a:xfrm>
          <a:prstGeom prst="rect">
            <a:avLst/>
          </a:prstGeom>
          <a:noFill/>
        </p:spPr>
        <p:txBody>
          <a:bodyPr wrap="square" rtlCol="0">
            <a:spAutoFit/>
          </a:bodyPr>
          <a:lstStyle/>
          <a:p>
            <a:fld id="{D52DF82A-ED37-41F0-92A7-1D1F837A2353}" type="slidenum">
              <a:rPr lang="fr-FR" smtClean="0"/>
              <a:t>9</a:t>
            </a:fld>
            <a:r>
              <a:rPr lang="fr-FR" dirty="0"/>
              <a:t> / 36</a:t>
            </a:r>
          </a:p>
        </p:txBody>
      </p:sp>
      <p:sp>
        <p:nvSpPr>
          <p:cNvPr id="8" name="Rectangle 7">
            <a:extLst>
              <a:ext uri="{FF2B5EF4-FFF2-40B4-BE49-F238E27FC236}">
                <a16:creationId xmlns:a16="http://schemas.microsoft.com/office/drawing/2014/main" id="{3DE035DD-384A-4956-A55B-EE524610630C}"/>
              </a:ext>
            </a:extLst>
          </p:cNvPr>
          <p:cNvSpPr/>
          <p:nvPr/>
        </p:nvSpPr>
        <p:spPr>
          <a:xfrm>
            <a:off x="0" y="0"/>
            <a:ext cx="12192000" cy="619126"/>
          </a:xfrm>
          <a:prstGeom prst="rect">
            <a:avLst/>
          </a:prstGeom>
          <a:gradFill flip="none" rotWithShape="1">
            <a:gsLst>
              <a:gs pos="0">
                <a:schemeClr val="tx1"/>
              </a:gs>
              <a:gs pos="53000">
                <a:schemeClr val="tx1">
                  <a:lumMod val="65000"/>
                  <a:lumOff val="35000"/>
                </a:schemeClr>
              </a:gs>
              <a:gs pos="86000">
                <a:schemeClr val="bg2">
                  <a:lumMod val="50000"/>
                </a:schemeClr>
              </a:gs>
              <a:gs pos="97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21" name="Group 20">
            <a:extLst>
              <a:ext uri="{FF2B5EF4-FFF2-40B4-BE49-F238E27FC236}">
                <a16:creationId xmlns:a16="http://schemas.microsoft.com/office/drawing/2014/main" id="{51488E96-F435-473D-BC59-67AF685294DA}"/>
              </a:ext>
            </a:extLst>
          </p:cNvPr>
          <p:cNvGrpSpPr/>
          <p:nvPr/>
        </p:nvGrpSpPr>
        <p:grpSpPr>
          <a:xfrm>
            <a:off x="-234034" y="0"/>
            <a:ext cx="12426034" cy="338554"/>
            <a:chOff x="-234034" y="95502"/>
            <a:chExt cx="12426034" cy="338554"/>
          </a:xfrm>
        </p:grpSpPr>
        <p:sp>
          <p:nvSpPr>
            <p:cNvPr id="9" name="TextBox 8">
              <a:extLst>
                <a:ext uri="{FF2B5EF4-FFF2-40B4-BE49-F238E27FC236}">
                  <a16:creationId xmlns:a16="http://schemas.microsoft.com/office/drawing/2014/main" id="{43B881B2-D180-436E-BC92-7EA4CC62309F}"/>
                </a:ext>
              </a:extLst>
            </p:cNvPr>
            <p:cNvSpPr txBox="1"/>
            <p:nvPr/>
          </p:nvSpPr>
          <p:spPr>
            <a:xfrm>
              <a:off x="-23403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Introduction</a:t>
              </a:r>
            </a:p>
          </p:txBody>
        </p:sp>
        <p:sp>
          <p:nvSpPr>
            <p:cNvPr id="16" name="TextBox 15">
              <a:extLst>
                <a:ext uri="{FF2B5EF4-FFF2-40B4-BE49-F238E27FC236}">
                  <a16:creationId xmlns:a16="http://schemas.microsoft.com/office/drawing/2014/main" id="{5F5ABCD1-4CE1-4C86-86AE-46647F11B93F}"/>
                </a:ext>
              </a:extLst>
            </p:cNvPr>
            <p:cNvSpPr txBox="1"/>
            <p:nvPr/>
          </p:nvSpPr>
          <p:spPr>
            <a:xfrm>
              <a:off x="1805403" y="95502"/>
              <a:ext cx="2228850" cy="338554"/>
            </a:xfrm>
            <a:prstGeom prst="rect">
              <a:avLst/>
            </a:prstGeom>
            <a:noFill/>
          </p:spPr>
          <p:txBody>
            <a:bodyPr wrap="square" rtlCol="0">
              <a:spAutoFit/>
            </a:bodyPr>
            <a:lstStyle/>
            <a:p>
              <a:pPr algn="ctr"/>
              <a:r>
                <a:rPr lang="fr-FR" sz="1600" dirty="0">
                  <a:solidFill>
                    <a:schemeClr val="bg1"/>
                  </a:solidFill>
                  <a:latin typeface="Cambria" panose="02040503050406030204" pitchFamily="18" charset="0"/>
                  <a:ea typeface="Cambria" panose="02040503050406030204" pitchFamily="18" charset="0"/>
                </a:rPr>
                <a:t>Définitions</a:t>
              </a:r>
            </a:p>
          </p:txBody>
        </p:sp>
        <p:sp>
          <p:nvSpPr>
            <p:cNvPr id="17" name="TextBox 16">
              <a:extLst>
                <a:ext uri="{FF2B5EF4-FFF2-40B4-BE49-F238E27FC236}">
                  <a16:creationId xmlns:a16="http://schemas.microsoft.com/office/drawing/2014/main" id="{A61BC240-3651-4124-8263-DA9C6398368E}"/>
                </a:ext>
              </a:extLst>
            </p:cNvPr>
            <p:cNvSpPr txBox="1"/>
            <p:nvPr/>
          </p:nvSpPr>
          <p:spPr>
            <a:xfrm>
              <a:off x="384484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modèle relationnel</a:t>
              </a:r>
            </a:p>
          </p:txBody>
        </p:sp>
        <p:sp>
          <p:nvSpPr>
            <p:cNvPr id="18" name="TextBox 17">
              <a:extLst>
                <a:ext uri="{FF2B5EF4-FFF2-40B4-BE49-F238E27FC236}">
                  <a16:creationId xmlns:a16="http://schemas.microsoft.com/office/drawing/2014/main" id="{9ED0BEF8-8FEB-461B-AE58-DCB1266EDEC6}"/>
                </a:ext>
              </a:extLst>
            </p:cNvPr>
            <p:cNvSpPr txBox="1"/>
            <p:nvPr/>
          </p:nvSpPr>
          <p:spPr>
            <a:xfrm>
              <a:off x="5884277"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MCD</a:t>
              </a:r>
            </a:p>
          </p:txBody>
        </p:sp>
        <p:sp>
          <p:nvSpPr>
            <p:cNvPr id="19" name="TextBox 18">
              <a:extLst>
                <a:ext uri="{FF2B5EF4-FFF2-40B4-BE49-F238E27FC236}">
                  <a16:creationId xmlns:a16="http://schemas.microsoft.com/office/drawing/2014/main" id="{570E54FB-2A49-4314-A775-05B57F811FED}"/>
                </a:ext>
              </a:extLst>
            </p:cNvPr>
            <p:cNvSpPr txBox="1"/>
            <p:nvPr/>
          </p:nvSpPr>
          <p:spPr>
            <a:xfrm>
              <a:off x="7923714"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MLD</a:t>
              </a:r>
            </a:p>
          </p:txBody>
        </p:sp>
        <p:sp>
          <p:nvSpPr>
            <p:cNvPr id="20" name="TextBox 19">
              <a:extLst>
                <a:ext uri="{FF2B5EF4-FFF2-40B4-BE49-F238E27FC236}">
                  <a16:creationId xmlns:a16="http://schemas.microsoft.com/office/drawing/2014/main" id="{79AD8D84-BF77-490F-A4A8-D4F812A7A3A1}"/>
                </a:ext>
              </a:extLst>
            </p:cNvPr>
            <p:cNvSpPr txBox="1"/>
            <p:nvPr/>
          </p:nvSpPr>
          <p:spPr>
            <a:xfrm>
              <a:off x="9963150" y="95502"/>
              <a:ext cx="2228850" cy="338554"/>
            </a:xfrm>
            <a:prstGeom prst="rect">
              <a:avLst/>
            </a:prstGeom>
            <a:noFill/>
          </p:spPr>
          <p:txBody>
            <a:bodyPr wrap="square" rtlCol="0">
              <a:spAutoFit/>
            </a:bodyPr>
            <a:lstStyle/>
            <a:p>
              <a:pPr algn="ctr"/>
              <a:r>
                <a:rPr lang="fr-FR" sz="1600" dirty="0">
                  <a:solidFill>
                    <a:schemeClr val="bg2">
                      <a:lumMod val="75000"/>
                    </a:schemeClr>
                  </a:solidFill>
                  <a:latin typeface="Cambria" panose="02040503050406030204" pitchFamily="18" charset="0"/>
                  <a:ea typeface="Cambria" panose="02040503050406030204" pitchFamily="18" charset="0"/>
                </a:rPr>
                <a:t>Le SQL</a:t>
              </a:r>
            </a:p>
          </p:txBody>
        </p:sp>
      </p:grpSp>
      <p:sp>
        <p:nvSpPr>
          <p:cNvPr id="22" name="Rectangle 21">
            <a:extLst>
              <a:ext uri="{FF2B5EF4-FFF2-40B4-BE49-F238E27FC236}">
                <a16:creationId xmlns:a16="http://schemas.microsoft.com/office/drawing/2014/main" id="{E20FB897-5FD9-4F4A-8C00-E86A57ABA5C9}"/>
              </a:ext>
            </a:extLst>
          </p:cNvPr>
          <p:cNvSpPr/>
          <p:nvPr/>
        </p:nvSpPr>
        <p:spPr>
          <a:xfrm>
            <a:off x="0" y="619126"/>
            <a:ext cx="12192000" cy="619126"/>
          </a:xfrm>
          <a:prstGeom prst="rect">
            <a:avLst/>
          </a:prstGeom>
          <a:gradFill flip="none" rotWithShape="1">
            <a:gsLst>
              <a:gs pos="100000">
                <a:schemeClr val="tx1"/>
              </a:gs>
              <a:gs pos="47000">
                <a:schemeClr val="tx1">
                  <a:lumMod val="50000"/>
                  <a:lumOff val="50000"/>
                </a:schemeClr>
              </a:gs>
              <a:gs pos="12000">
                <a:schemeClr val="bg2"/>
              </a:gs>
              <a:gs pos="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3" name="TextBox 22">
            <a:extLst>
              <a:ext uri="{FF2B5EF4-FFF2-40B4-BE49-F238E27FC236}">
                <a16:creationId xmlns:a16="http://schemas.microsoft.com/office/drawing/2014/main" id="{99DEDCE8-09FA-4BE0-B7C6-20E12B0B2A62}"/>
              </a:ext>
            </a:extLst>
          </p:cNvPr>
          <p:cNvSpPr txBox="1"/>
          <p:nvPr/>
        </p:nvSpPr>
        <p:spPr>
          <a:xfrm>
            <a:off x="0" y="561144"/>
            <a:ext cx="5956177" cy="677108"/>
          </a:xfrm>
          <a:prstGeom prst="rect">
            <a:avLst/>
          </a:prstGeom>
          <a:noFill/>
        </p:spPr>
        <p:txBody>
          <a:bodyPr wrap="square" rtlCol="0">
            <a:spAutoFit/>
          </a:bodyPr>
          <a:lstStyle/>
          <a:p>
            <a:r>
              <a:rPr lang="fr-FR" sz="2000" b="1" dirty="0">
                <a:solidFill>
                  <a:srgbClr val="002060"/>
                </a:solidFill>
                <a:latin typeface="Cambria" panose="02040503050406030204" pitchFamily="18" charset="0"/>
                <a:ea typeface="Cambria" panose="02040503050406030204" pitchFamily="18" charset="0"/>
              </a:rPr>
              <a:t>Définitions</a:t>
            </a:r>
            <a:r>
              <a:rPr lang="fr-FR" sz="2000" b="1" dirty="0">
                <a:solidFill>
                  <a:schemeClr val="bg1"/>
                </a:solidFill>
                <a:latin typeface="Cambria" panose="02040503050406030204" pitchFamily="18" charset="0"/>
                <a:ea typeface="Cambria" panose="02040503050406030204" pitchFamily="18" charset="0"/>
              </a:rPr>
              <a:t> </a:t>
            </a:r>
          </a:p>
          <a:p>
            <a:r>
              <a:rPr lang="fr-FR" dirty="0">
                <a:solidFill>
                  <a:schemeClr val="bg1"/>
                </a:solidFill>
                <a:latin typeface="Cambria" panose="02040503050406030204" pitchFamily="18" charset="0"/>
                <a:ea typeface="Cambria" panose="02040503050406030204" pitchFamily="18" charset="0"/>
              </a:rPr>
              <a:t>DB Browser for SQLite</a:t>
            </a:r>
            <a:endParaRPr lang="fr-FR" sz="2000" dirty="0">
              <a:solidFill>
                <a:schemeClr val="bg1"/>
              </a:solidFill>
              <a:latin typeface="Cambria" panose="02040503050406030204" pitchFamily="18" charset="0"/>
              <a:ea typeface="Cambria" panose="02040503050406030204" pitchFamily="18" charset="0"/>
            </a:endParaRPr>
          </a:p>
        </p:txBody>
      </p:sp>
      <p:sp>
        <p:nvSpPr>
          <p:cNvPr id="24" name="Oval 23">
            <a:hlinkClick r:id="rId2" action="ppaction://hlinksldjump"/>
            <a:extLst>
              <a:ext uri="{FF2B5EF4-FFF2-40B4-BE49-F238E27FC236}">
                <a16:creationId xmlns:a16="http://schemas.microsoft.com/office/drawing/2014/main" id="{38C29DFD-EC1C-45E1-AB6A-E5BE23B7416B}"/>
              </a:ext>
            </a:extLst>
          </p:cNvPr>
          <p:cNvSpPr/>
          <p:nvPr/>
        </p:nvSpPr>
        <p:spPr>
          <a:xfrm>
            <a:off x="305330"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Oval 24">
            <a:hlinkClick r:id="rId3" action="ppaction://hlinksldjump"/>
            <a:extLst>
              <a:ext uri="{FF2B5EF4-FFF2-40B4-BE49-F238E27FC236}">
                <a16:creationId xmlns:a16="http://schemas.microsoft.com/office/drawing/2014/main" id="{E876553D-1358-48C5-90B0-2BE79FDADE52}"/>
              </a:ext>
            </a:extLst>
          </p:cNvPr>
          <p:cNvSpPr/>
          <p:nvPr/>
        </p:nvSpPr>
        <p:spPr>
          <a:xfrm>
            <a:off x="783679"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Oval 25">
            <a:hlinkClick r:id="rId4" action="ppaction://hlinksldjump"/>
            <a:extLst>
              <a:ext uri="{FF2B5EF4-FFF2-40B4-BE49-F238E27FC236}">
                <a16:creationId xmlns:a16="http://schemas.microsoft.com/office/drawing/2014/main" id="{4E1AA0D2-210A-4F91-AF37-CAE2A05CD07C}"/>
              </a:ext>
            </a:extLst>
          </p:cNvPr>
          <p:cNvSpPr/>
          <p:nvPr/>
        </p:nvSpPr>
        <p:spPr>
          <a:xfrm>
            <a:off x="1262027" y="308697"/>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28" name="Picture 4" descr="SQLite DB Browser, How to Install and Use it on Linux">
            <a:extLst>
              <a:ext uri="{FF2B5EF4-FFF2-40B4-BE49-F238E27FC236}">
                <a16:creationId xmlns:a16="http://schemas.microsoft.com/office/drawing/2014/main" id="{11F5065B-51F3-433D-BFF1-14E3B2B3C8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2227" y="2438538"/>
            <a:ext cx="3961846" cy="1980923"/>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0A584FA7-A73B-41FE-B518-FE2B12DC1AC5}"/>
              </a:ext>
            </a:extLst>
          </p:cNvPr>
          <p:cNvSpPr txBox="1"/>
          <p:nvPr/>
        </p:nvSpPr>
        <p:spPr>
          <a:xfrm>
            <a:off x="204625" y="1518824"/>
            <a:ext cx="9947939" cy="3785652"/>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SQLite : Un SGBD-R sans serveur, compact (&lt;1 </a:t>
            </a:r>
            <a:r>
              <a:rPr lang="fr-FR" sz="1600" dirty="0" err="1">
                <a:latin typeface="Cambria" panose="02040503050406030204" pitchFamily="18" charset="0"/>
                <a:ea typeface="Cambria" panose="02040503050406030204" pitchFamily="18" charset="0"/>
              </a:rPr>
              <a:t>Mio</a:t>
            </a:r>
            <a:r>
              <a:rPr lang="fr-FR" sz="1600" dirty="0">
                <a:latin typeface="Cambria" panose="02040503050406030204" pitchFamily="18" charset="0"/>
                <a:ea typeface="Cambria" panose="02040503050406030204" pitchFamily="18" charset="0"/>
              </a:rPr>
              <a:t>), une base = un fichier</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Multi OS : </a:t>
            </a:r>
            <a:r>
              <a:rPr lang="fr-FR" sz="1600" dirty="0" err="1">
                <a:latin typeface="Cambria" panose="02040503050406030204" pitchFamily="18" charset="0"/>
                <a:ea typeface="Cambria" panose="02040503050406030204" pitchFamily="18" charset="0"/>
              </a:rPr>
              <a:t>MacOS</a:t>
            </a:r>
            <a:r>
              <a:rPr lang="fr-FR" sz="1600" dirty="0">
                <a:latin typeface="Cambria" panose="02040503050406030204" pitchFamily="18" charset="0"/>
                <a:ea typeface="Cambria" panose="02040503050406030204" pitchFamily="18" charset="0"/>
              </a:rPr>
              <a:t>, Windows, Linux</a:t>
            </a:r>
          </a:p>
          <a:p>
            <a:pPr marL="285750"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Très rependu, même sur Android et </a:t>
            </a:r>
            <a:r>
              <a:rPr lang="fr-FR" sz="1600" dirty="0" err="1">
                <a:latin typeface="Cambria" panose="02040503050406030204" pitchFamily="18" charset="0"/>
                <a:ea typeface="Cambria" panose="02040503050406030204" pitchFamily="18" charset="0"/>
              </a:rPr>
              <a:t>IoS</a:t>
            </a:r>
            <a:r>
              <a:rPr lang="fr-FR" sz="1600" dirty="0">
                <a:latin typeface="Cambria" panose="02040503050406030204" pitchFamily="18" charset="0"/>
                <a:ea typeface="Cambria" panose="02040503050406030204" pitchFamily="18" charset="0"/>
              </a:rPr>
              <a:t>, chaque portable utilise des centaines de bases</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Plus de 1 </a:t>
            </a:r>
            <a:r>
              <a:rPr lang="fr-FR" sz="1600" dirty="0" err="1">
                <a:latin typeface="Cambria" panose="02040503050406030204" pitchFamily="18" charset="0"/>
                <a:ea typeface="Cambria" panose="02040503050406030204" pitchFamily="18" charset="0"/>
              </a:rPr>
              <a:t>trilion</a:t>
            </a:r>
            <a:r>
              <a:rPr lang="fr-FR" sz="1600" dirty="0">
                <a:latin typeface="Cambria" panose="02040503050406030204" pitchFamily="18" charset="0"/>
                <a:ea typeface="Cambria" panose="02040503050406030204" pitchFamily="18" charset="0"/>
              </a:rPr>
              <a:t> de bases SQLite actuellement utilisée environ</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Limites : </a:t>
            </a: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Pas de relation client / serveur, la base est sur la même machine que l’application</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Très souple et </a:t>
            </a:r>
            <a:r>
              <a:rPr lang="fr-FR" sz="1600" dirty="0" err="1">
                <a:latin typeface="Cambria" panose="02040503050406030204" pitchFamily="18" charset="0"/>
                <a:ea typeface="Cambria" panose="02040503050406030204" pitchFamily="18" charset="0"/>
              </a:rPr>
              <a:t>concillant</a:t>
            </a: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742950" lvl="1"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Certaines fonctionnalités plus avancées ne sont pas disponibles nativement</a:t>
            </a:r>
          </a:p>
          <a:p>
            <a:pPr marL="742950" lvl="1" indent="-285750">
              <a:buFont typeface="Arial" panose="020B0604020202020204" pitchFamily="34" charset="0"/>
              <a:buChar char="•"/>
            </a:pPr>
            <a:endParaRPr lang="fr-FR" sz="1600"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fr-FR" sz="1600" dirty="0">
                <a:latin typeface="Cambria" panose="02040503050406030204" pitchFamily="18" charset="0"/>
                <a:ea typeface="Cambria" panose="02040503050406030204" pitchFamily="18" charset="0"/>
              </a:rPr>
              <a:t>Mais bon pour les sites web avec trafic moyen, l’analyse de données etc. si la base n’est pas trop </a:t>
            </a:r>
            <a:r>
              <a:rPr lang="fr-FR" sz="1600" dirty="0" err="1">
                <a:latin typeface="Cambria" panose="02040503050406030204" pitchFamily="18" charset="0"/>
                <a:ea typeface="Cambria" panose="02040503050406030204" pitchFamily="18" charset="0"/>
              </a:rPr>
              <a:t>voulumineuse</a:t>
            </a:r>
            <a:endParaRPr lang="fr-FR" sz="1600" dirty="0">
              <a:latin typeface="Cambria" panose="02040503050406030204" pitchFamily="18" charset="0"/>
              <a:ea typeface="Cambria" panose="02040503050406030204" pitchFamily="18" charset="0"/>
            </a:endParaRPr>
          </a:p>
        </p:txBody>
      </p:sp>
      <p:sp>
        <p:nvSpPr>
          <p:cNvPr id="29" name="Oval 28">
            <a:hlinkClick r:id="rId6" action="ppaction://hlinksldjump"/>
            <a:extLst>
              <a:ext uri="{FF2B5EF4-FFF2-40B4-BE49-F238E27FC236}">
                <a16:creationId xmlns:a16="http://schemas.microsoft.com/office/drawing/2014/main" id="{BFD5D7D8-B2AB-402B-ADDF-07B464527352}"/>
              </a:ext>
            </a:extLst>
          </p:cNvPr>
          <p:cNvSpPr/>
          <p:nvPr/>
        </p:nvSpPr>
        <p:spPr>
          <a:xfrm>
            <a:off x="211001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Oval 29">
            <a:hlinkClick r:id="rId7" action="ppaction://hlinksldjump"/>
            <a:extLst>
              <a:ext uri="{FF2B5EF4-FFF2-40B4-BE49-F238E27FC236}">
                <a16:creationId xmlns:a16="http://schemas.microsoft.com/office/drawing/2014/main" id="{385AEC82-4707-40D8-B7CF-AC155FE8143C}"/>
              </a:ext>
            </a:extLst>
          </p:cNvPr>
          <p:cNvSpPr/>
          <p:nvPr/>
        </p:nvSpPr>
        <p:spPr>
          <a:xfrm>
            <a:off x="23957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Oval 30">
            <a:hlinkClick r:id="rId8" action="ppaction://hlinksldjump"/>
            <a:extLst>
              <a:ext uri="{FF2B5EF4-FFF2-40B4-BE49-F238E27FC236}">
                <a16:creationId xmlns:a16="http://schemas.microsoft.com/office/drawing/2014/main" id="{02E79709-7C02-4702-ABC9-BD562EB5DC00}"/>
              </a:ext>
            </a:extLst>
          </p:cNvPr>
          <p:cNvSpPr/>
          <p:nvPr/>
        </p:nvSpPr>
        <p:spPr>
          <a:xfrm>
            <a:off x="2681487"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Oval 31">
            <a:hlinkClick r:id="rId9" action="ppaction://hlinksldjump"/>
            <a:extLst>
              <a:ext uri="{FF2B5EF4-FFF2-40B4-BE49-F238E27FC236}">
                <a16:creationId xmlns:a16="http://schemas.microsoft.com/office/drawing/2014/main" id="{0C496F0A-BC99-4551-8F6C-80AE12A0EF11}"/>
              </a:ext>
            </a:extLst>
          </p:cNvPr>
          <p:cNvSpPr/>
          <p:nvPr/>
        </p:nvSpPr>
        <p:spPr>
          <a:xfrm>
            <a:off x="296722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Oval 32">
            <a:hlinkClick r:id="rId10" action="ppaction://hlinksldjump"/>
            <a:extLst>
              <a:ext uri="{FF2B5EF4-FFF2-40B4-BE49-F238E27FC236}">
                <a16:creationId xmlns:a16="http://schemas.microsoft.com/office/drawing/2014/main" id="{4C80039D-63CB-4079-B95C-FA8BF8CFE8EB}"/>
              </a:ext>
            </a:extLst>
          </p:cNvPr>
          <p:cNvSpPr/>
          <p:nvPr/>
        </p:nvSpPr>
        <p:spPr>
          <a:xfrm>
            <a:off x="3252959" y="301749"/>
            <a:ext cx="161925" cy="16192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Oval 33">
            <a:hlinkClick r:id="rId11" action="ppaction://hlinksldjump"/>
            <a:extLst>
              <a:ext uri="{FF2B5EF4-FFF2-40B4-BE49-F238E27FC236}">
                <a16:creationId xmlns:a16="http://schemas.microsoft.com/office/drawing/2014/main" id="{9966A3A2-0C55-4FB5-99ED-7D054C822E04}"/>
              </a:ext>
            </a:extLst>
          </p:cNvPr>
          <p:cNvSpPr/>
          <p:nvPr/>
        </p:nvSpPr>
        <p:spPr>
          <a:xfrm>
            <a:off x="353869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5" name="Oval 34">
            <a:hlinkClick r:id="rId12" action="ppaction://hlinksldjump"/>
            <a:extLst>
              <a:ext uri="{FF2B5EF4-FFF2-40B4-BE49-F238E27FC236}">
                <a16:creationId xmlns:a16="http://schemas.microsoft.com/office/drawing/2014/main" id="{AF5286E9-6443-4B5D-8D03-F7840BF86EAC}"/>
              </a:ext>
            </a:extLst>
          </p:cNvPr>
          <p:cNvSpPr/>
          <p:nvPr/>
        </p:nvSpPr>
        <p:spPr>
          <a:xfrm>
            <a:off x="4391354"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Oval 35">
            <a:hlinkClick r:id="rId13" action="ppaction://hlinksldjump"/>
            <a:extLst>
              <a:ext uri="{FF2B5EF4-FFF2-40B4-BE49-F238E27FC236}">
                <a16:creationId xmlns:a16="http://schemas.microsoft.com/office/drawing/2014/main" id="{F39E6808-B54F-4D47-AB4C-782E4AAC9ADF}"/>
              </a:ext>
            </a:extLst>
          </p:cNvPr>
          <p:cNvSpPr/>
          <p:nvPr/>
        </p:nvSpPr>
        <p:spPr>
          <a:xfrm>
            <a:off x="486970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Oval 36">
            <a:hlinkClick r:id="rId14" action="ppaction://hlinksldjump"/>
            <a:extLst>
              <a:ext uri="{FF2B5EF4-FFF2-40B4-BE49-F238E27FC236}">
                <a16:creationId xmlns:a16="http://schemas.microsoft.com/office/drawing/2014/main" id="{58434473-A486-469F-95CE-536AC577587F}"/>
              </a:ext>
            </a:extLst>
          </p:cNvPr>
          <p:cNvSpPr/>
          <p:nvPr/>
        </p:nvSpPr>
        <p:spPr>
          <a:xfrm>
            <a:off x="534805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hlinkClick r:id="rId15" action="ppaction://hlinksldjump"/>
            <a:extLst>
              <a:ext uri="{FF2B5EF4-FFF2-40B4-BE49-F238E27FC236}">
                <a16:creationId xmlns:a16="http://schemas.microsoft.com/office/drawing/2014/main" id="{F08EE76C-C381-4859-A4D3-A5D558CE4692}"/>
              </a:ext>
            </a:extLst>
          </p:cNvPr>
          <p:cNvSpPr/>
          <p:nvPr/>
        </p:nvSpPr>
        <p:spPr>
          <a:xfrm>
            <a:off x="10291995"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val 38">
            <a:hlinkClick r:id="rId16" action="ppaction://hlinksldjump"/>
            <a:extLst>
              <a:ext uri="{FF2B5EF4-FFF2-40B4-BE49-F238E27FC236}">
                <a16:creationId xmlns:a16="http://schemas.microsoft.com/office/drawing/2014/main" id="{6555E1C2-AD03-46D0-B8F4-C6AEA1FB677D}"/>
              </a:ext>
            </a:extLst>
          </p:cNvPr>
          <p:cNvSpPr/>
          <p:nvPr/>
        </p:nvSpPr>
        <p:spPr>
          <a:xfrm>
            <a:off x="10577731"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Oval 39">
            <a:hlinkClick r:id="rId17" action="ppaction://hlinksldjump"/>
            <a:extLst>
              <a:ext uri="{FF2B5EF4-FFF2-40B4-BE49-F238E27FC236}">
                <a16:creationId xmlns:a16="http://schemas.microsoft.com/office/drawing/2014/main" id="{0E919435-D25D-4699-B206-561504AFC51F}"/>
              </a:ext>
            </a:extLst>
          </p:cNvPr>
          <p:cNvSpPr/>
          <p:nvPr/>
        </p:nvSpPr>
        <p:spPr>
          <a:xfrm>
            <a:off x="10863467"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val 40">
            <a:hlinkClick r:id="rId18" action="ppaction://hlinksldjump"/>
            <a:extLst>
              <a:ext uri="{FF2B5EF4-FFF2-40B4-BE49-F238E27FC236}">
                <a16:creationId xmlns:a16="http://schemas.microsoft.com/office/drawing/2014/main" id="{30F7E7DA-E95C-4769-8404-5E942A8DB0C2}"/>
              </a:ext>
            </a:extLst>
          </p:cNvPr>
          <p:cNvSpPr/>
          <p:nvPr/>
        </p:nvSpPr>
        <p:spPr>
          <a:xfrm>
            <a:off x="1114920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val 41">
            <a:hlinkClick r:id="rId19" action="ppaction://hlinksldjump"/>
            <a:extLst>
              <a:ext uri="{FF2B5EF4-FFF2-40B4-BE49-F238E27FC236}">
                <a16:creationId xmlns:a16="http://schemas.microsoft.com/office/drawing/2014/main" id="{1024CDA0-C245-4189-9942-76CF761CD57F}"/>
              </a:ext>
            </a:extLst>
          </p:cNvPr>
          <p:cNvSpPr/>
          <p:nvPr/>
        </p:nvSpPr>
        <p:spPr>
          <a:xfrm>
            <a:off x="11434939"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val 42">
            <a:hlinkClick r:id="rId20" action="ppaction://hlinksldjump"/>
            <a:extLst>
              <a:ext uri="{FF2B5EF4-FFF2-40B4-BE49-F238E27FC236}">
                <a16:creationId xmlns:a16="http://schemas.microsoft.com/office/drawing/2014/main" id="{34A0FCAD-346F-4123-9774-7214AB4D8EB0}"/>
              </a:ext>
            </a:extLst>
          </p:cNvPr>
          <p:cNvSpPr/>
          <p:nvPr/>
        </p:nvSpPr>
        <p:spPr>
          <a:xfrm>
            <a:off x="11720673" y="313725"/>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val 43">
            <a:hlinkClick r:id="rId21" action="ppaction://hlinksldjump"/>
            <a:extLst>
              <a:ext uri="{FF2B5EF4-FFF2-40B4-BE49-F238E27FC236}">
                <a16:creationId xmlns:a16="http://schemas.microsoft.com/office/drawing/2014/main" id="{CE4D43D0-9EEF-4B10-ABE3-09B31664AD49}"/>
              </a:ext>
            </a:extLst>
          </p:cNvPr>
          <p:cNvSpPr/>
          <p:nvPr/>
        </p:nvSpPr>
        <p:spPr>
          <a:xfrm>
            <a:off x="8313834"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Oval 44">
            <a:hlinkClick r:id="rId22" action="ppaction://hlinksldjump"/>
            <a:extLst>
              <a:ext uri="{FF2B5EF4-FFF2-40B4-BE49-F238E27FC236}">
                <a16:creationId xmlns:a16="http://schemas.microsoft.com/office/drawing/2014/main" id="{84151DD0-B35F-4EAD-BECA-353412333AAB}"/>
              </a:ext>
            </a:extLst>
          </p:cNvPr>
          <p:cNvSpPr/>
          <p:nvPr/>
        </p:nvSpPr>
        <p:spPr>
          <a:xfrm>
            <a:off x="8537801"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val 45">
            <a:hlinkClick r:id="rId23" action="ppaction://hlinksldjump"/>
            <a:extLst>
              <a:ext uri="{FF2B5EF4-FFF2-40B4-BE49-F238E27FC236}">
                <a16:creationId xmlns:a16="http://schemas.microsoft.com/office/drawing/2014/main" id="{B42F0DE4-830F-4037-8C94-67FB3FB669CA}"/>
              </a:ext>
            </a:extLst>
          </p:cNvPr>
          <p:cNvSpPr/>
          <p:nvPr/>
        </p:nvSpPr>
        <p:spPr>
          <a:xfrm>
            <a:off x="8761768"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val 46">
            <a:hlinkClick r:id="rId24" action="ppaction://hlinksldjump"/>
            <a:extLst>
              <a:ext uri="{FF2B5EF4-FFF2-40B4-BE49-F238E27FC236}">
                <a16:creationId xmlns:a16="http://schemas.microsoft.com/office/drawing/2014/main" id="{3E0F0CF7-F6F9-430E-B57C-3B310584C2CA}"/>
              </a:ext>
            </a:extLst>
          </p:cNvPr>
          <p:cNvSpPr/>
          <p:nvPr/>
        </p:nvSpPr>
        <p:spPr>
          <a:xfrm>
            <a:off x="8985735"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hlinkClick r:id="rId25" action="ppaction://hlinksldjump"/>
            <a:extLst>
              <a:ext uri="{FF2B5EF4-FFF2-40B4-BE49-F238E27FC236}">
                <a16:creationId xmlns:a16="http://schemas.microsoft.com/office/drawing/2014/main" id="{4D11C04A-F6BD-4A8D-BCA2-1EABB19079BD}"/>
              </a:ext>
            </a:extLst>
          </p:cNvPr>
          <p:cNvSpPr/>
          <p:nvPr/>
        </p:nvSpPr>
        <p:spPr>
          <a:xfrm>
            <a:off x="9209702"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val 48">
            <a:hlinkClick r:id="rId26" action="ppaction://hlinksldjump"/>
            <a:extLst>
              <a:ext uri="{FF2B5EF4-FFF2-40B4-BE49-F238E27FC236}">
                <a16:creationId xmlns:a16="http://schemas.microsoft.com/office/drawing/2014/main" id="{927118FD-E59E-4645-A9FF-1E56EE9D45C1}"/>
              </a:ext>
            </a:extLst>
          </p:cNvPr>
          <p:cNvSpPr/>
          <p:nvPr/>
        </p:nvSpPr>
        <p:spPr>
          <a:xfrm>
            <a:off x="9433669"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val 49">
            <a:hlinkClick r:id="rId27" action="ppaction://hlinksldjump"/>
            <a:extLst>
              <a:ext uri="{FF2B5EF4-FFF2-40B4-BE49-F238E27FC236}">
                <a16:creationId xmlns:a16="http://schemas.microsoft.com/office/drawing/2014/main" id="{84185451-9981-447B-B156-1FD312F4A87F}"/>
              </a:ext>
            </a:extLst>
          </p:cNvPr>
          <p:cNvSpPr/>
          <p:nvPr/>
        </p:nvSpPr>
        <p:spPr>
          <a:xfrm>
            <a:off x="9657636"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Oval 50">
            <a:hlinkClick r:id="rId28" action="ppaction://hlinksldjump"/>
            <a:extLst>
              <a:ext uri="{FF2B5EF4-FFF2-40B4-BE49-F238E27FC236}">
                <a16:creationId xmlns:a16="http://schemas.microsoft.com/office/drawing/2014/main" id="{671AF4FC-86FB-4C46-BAEF-07171259E8C6}"/>
              </a:ext>
            </a:extLst>
          </p:cNvPr>
          <p:cNvSpPr/>
          <p:nvPr/>
        </p:nvSpPr>
        <p:spPr>
          <a:xfrm>
            <a:off x="9881603" y="305771"/>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Oval 51">
            <a:hlinkClick r:id="rId29" action="ppaction://hlinksldjump"/>
            <a:extLst>
              <a:ext uri="{FF2B5EF4-FFF2-40B4-BE49-F238E27FC236}">
                <a16:creationId xmlns:a16="http://schemas.microsoft.com/office/drawing/2014/main" id="{677A85E8-6EF6-4009-83DD-A74BDC06A00C}"/>
              </a:ext>
            </a:extLst>
          </p:cNvPr>
          <p:cNvSpPr/>
          <p:nvPr/>
        </p:nvSpPr>
        <p:spPr>
          <a:xfrm>
            <a:off x="6145411"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Oval 52">
            <a:hlinkClick r:id="rId30" action="ppaction://hlinksldjump"/>
            <a:extLst>
              <a:ext uri="{FF2B5EF4-FFF2-40B4-BE49-F238E27FC236}">
                <a16:creationId xmlns:a16="http://schemas.microsoft.com/office/drawing/2014/main" id="{9598A47B-9EF2-45B3-9417-83F1EEC6E247}"/>
              </a:ext>
            </a:extLst>
          </p:cNvPr>
          <p:cNvSpPr/>
          <p:nvPr/>
        </p:nvSpPr>
        <p:spPr>
          <a:xfrm>
            <a:off x="6369378"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Oval 53">
            <a:hlinkClick r:id="rId31" action="ppaction://hlinksldjump"/>
            <a:extLst>
              <a:ext uri="{FF2B5EF4-FFF2-40B4-BE49-F238E27FC236}">
                <a16:creationId xmlns:a16="http://schemas.microsoft.com/office/drawing/2014/main" id="{1743641A-5A49-431F-99C2-E1D89631754C}"/>
              </a:ext>
            </a:extLst>
          </p:cNvPr>
          <p:cNvSpPr/>
          <p:nvPr/>
        </p:nvSpPr>
        <p:spPr>
          <a:xfrm>
            <a:off x="6593345"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Oval 54">
            <a:hlinkClick r:id="rId32" action="ppaction://hlinksldjump"/>
            <a:extLst>
              <a:ext uri="{FF2B5EF4-FFF2-40B4-BE49-F238E27FC236}">
                <a16:creationId xmlns:a16="http://schemas.microsoft.com/office/drawing/2014/main" id="{AC8DDA5C-4559-4E79-ADC2-1F663F5D18E0}"/>
              </a:ext>
            </a:extLst>
          </p:cNvPr>
          <p:cNvSpPr/>
          <p:nvPr/>
        </p:nvSpPr>
        <p:spPr>
          <a:xfrm>
            <a:off x="6817312"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Oval 55">
            <a:hlinkClick r:id="rId33" action="ppaction://hlinksldjump"/>
            <a:extLst>
              <a:ext uri="{FF2B5EF4-FFF2-40B4-BE49-F238E27FC236}">
                <a16:creationId xmlns:a16="http://schemas.microsoft.com/office/drawing/2014/main" id="{81A8FF13-3080-4645-B197-30957E054488}"/>
              </a:ext>
            </a:extLst>
          </p:cNvPr>
          <p:cNvSpPr/>
          <p:nvPr/>
        </p:nvSpPr>
        <p:spPr>
          <a:xfrm>
            <a:off x="7041279"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Oval 56">
            <a:hlinkClick r:id="rId34" action="ppaction://hlinksldjump"/>
            <a:extLst>
              <a:ext uri="{FF2B5EF4-FFF2-40B4-BE49-F238E27FC236}">
                <a16:creationId xmlns:a16="http://schemas.microsoft.com/office/drawing/2014/main" id="{F0795704-29C0-4CBD-A8C9-B192ABA433EA}"/>
              </a:ext>
            </a:extLst>
          </p:cNvPr>
          <p:cNvSpPr/>
          <p:nvPr/>
        </p:nvSpPr>
        <p:spPr>
          <a:xfrm>
            <a:off x="72652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Oval 57">
            <a:hlinkClick r:id="rId35" action="ppaction://hlinksldjump"/>
            <a:extLst>
              <a:ext uri="{FF2B5EF4-FFF2-40B4-BE49-F238E27FC236}">
                <a16:creationId xmlns:a16="http://schemas.microsoft.com/office/drawing/2014/main" id="{A9C91D96-B88D-45EB-A895-3BFAE549D3CB}"/>
              </a:ext>
            </a:extLst>
          </p:cNvPr>
          <p:cNvSpPr/>
          <p:nvPr/>
        </p:nvSpPr>
        <p:spPr>
          <a:xfrm>
            <a:off x="7489213"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9" name="Oval 58">
            <a:hlinkClick r:id="rId36" action="ppaction://hlinksldjump"/>
            <a:extLst>
              <a:ext uri="{FF2B5EF4-FFF2-40B4-BE49-F238E27FC236}">
                <a16:creationId xmlns:a16="http://schemas.microsoft.com/office/drawing/2014/main" id="{6B9E6A49-6531-4371-885E-112DD76D1157}"/>
              </a:ext>
            </a:extLst>
          </p:cNvPr>
          <p:cNvSpPr/>
          <p:nvPr/>
        </p:nvSpPr>
        <p:spPr>
          <a:xfrm>
            <a:off x="7937146"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0" name="Oval 59">
            <a:hlinkClick r:id="rId37" action="ppaction://hlinksldjump"/>
            <a:extLst>
              <a:ext uri="{FF2B5EF4-FFF2-40B4-BE49-F238E27FC236}">
                <a16:creationId xmlns:a16="http://schemas.microsoft.com/office/drawing/2014/main" id="{17B79986-1563-4201-A47A-2154CE7D2E0F}"/>
              </a:ext>
            </a:extLst>
          </p:cNvPr>
          <p:cNvSpPr/>
          <p:nvPr/>
        </p:nvSpPr>
        <p:spPr>
          <a:xfrm>
            <a:off x="7713180" y="301749"/>
            <a:ext cx="161925"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307420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5825</TotalTime>
  <Words>3315</Words>
  <Application>Microsoft Office PowerPoint</Application>
  <PresentationFormat>Widescreen</PresentationFormat>
  <Paragraphs>708</Paragraphs>
  <Slides>37</Slides>
  <Notes>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Cambria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Alexandre Condette</dc:creator>
  <cp:lastModifiedBy>Alexandre Condette</cp:lastModifiedBy>
  <cp:revision>56</cp:revision>
  <dcterms:created xsi:type="dcterms:W3CDTF">2023-08-15T14:06:31Z</dcterms:created>
  <dcterms:modified xsi:type="dcterms:W3CDTF">2023-09-10T18:07:40Z</dcterms:modified>
</cp:coreProperties>
</file>

<file path=docProps/thumbnail.jpeg>
</file>